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jpeg" ContentType="image/jpeg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924" r:id="rId1"/>
  </p:sldMasterIdLst>
  <p:notesMasterIdLst>
    <p:notesMasterId r:id="rId57"/>
  </p:notesMasterIdLst>
  <p:handoutMasterIdLst>
    <p:handoutMasterId r:id="rId58"/>
  </p:handoutMasterIdLst>
  <p:sldIdLst>
    <p:sldId id="385" r:id="rId2"/>
    <p:sldId id="386" r:id="rId3"/>
    <p:sldId id="388" r:id="rId4"/>
    <p:sldId id="389" r:id="rId5"/>
    <p:sldId id="390" r:id="rId6"/>
    <p:sldId id="391" r:id="rId7"/>
    <p:sldId id="392" r:id="rId8"/>
    <p:sldId id="393" r:id="rId9"/>
    <p:sldId id="394" r:id="rId10"/>
    <p:sldId id="395" r:id="rId11"/>
    <p:sldId id="396" r:id="rId12"/>
    <p:sldId id="397" r:id="rId13"/>
    <p:sldId id="399" r:id="rId14"/>
    <p:sldId id="443" r:id="rId15"/>
    <p:sldId id="442" r:id="rId16"/>
    <p:sldId id="398" r:id="rId17"/>
    <p:sldId id="401" r:id="rId18"/>
    <p:sldId id="438" r:id="rId19"/>
    <p:sldId id="435" r:id="rId20"/>
    <p:sldId id="437" r:id="rId21"/>
    <p:sldId id="440" r:id="rId22"/>
    <p:sldId id="402" r:id="rId23"/>
    <p:sldId id="403" r:id="rId24"/>
    <p:sldId id="404" r:id="rId25"/>
    <p:sldId id="439" r:id="rId26"/>
    <p:sldId id="444" r:id="rId27"/>
    <p:sldId id="445" r:id="rId28"/>
    <p:sldId id="405" r:id="rId29"/>
    <p:sldId id="406" r:id="rId30"/>
    <p:sldId id="407" r:id="rId31"/>
    <p:sldId id="408" r:id="rId32"/>
    <p:sldId id="409" r:id="rId33"/>
    <p:sldId id="410" r:id="rId34"/>
    <p:sldId id="411" r:id="rId35"/>
    <p:sldId id="413" r:id="rId36"/>
    <p:sldId id="412" r:id="rId37"/>
    <p:sldId id="414" r:id="rId38"/>
    <p:sldId id="415" r:id="rId39"/>
    <p:sldId id="416" r:id="rId40"/>
    <p:sldId id="417" r:id="rId41"/>
    <p:sldId id="266" r:id="rId42"/>
    <p:sldId id="420" r:id="rId43"/>
    <p:sldId id="421" r:id="rId44"/>
    <p:sldId id="422" r:id="rId45"/>
    <p:sldId id="423" r:id="rId46"/>
    <p:sldId id="446" r:id="rId47"/>
    <p:sldId id="425" r:id="rId48"/>
    <p:sldId id="426" r:id="rId49"/>
    <p:sldId id="427" r:id="rId50"/>
    <p:sldId id="428" r:id="rId51"/>
    <p:sldId id="429" r:id="rId52"/>
    <p:sldId id="430" r:id="rId53"/>
    <p:sldId id="431" r:id="rId54"/>
    <p:sldId id="432" r:id="rId55"/>
    <p:sldId id="433" r:id="rId5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882" autoAdjust="0"/>
    <p:restoredTop sz="86738" autoAdjust="0"/>
  </p:normalViewPr>
  <p:slideViewPr>
    <p:cSldViewPr>
      <p:cViewPr>
        <p:scale>
          <a:sx n="50" d="100"/>
          <a:sy n="50" d="100"/>
        </p:scale>
        <p:origin x="-2064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54"/>
    </p:cViewPr>
  </p:sorterViewPr>
  <p:notesViewPr>
    <p:cSldViewPr>
      <p:cViewPr varScale="1">
        <p:scale>
          <a:sx n="52" d="100"/>
          <a:sy n="52" d="100"/>
        </p:scale>
        <p:origin x="-289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B468F-7896-48B0-91EC-0486358CE406}" type="datetimeFigureOut">
              <a:rPr lang="tr-TR" smtClean="0"/>
              <a:pPr/>
              <a:t>04.12.2017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6E33A-F8C5-4432-AD8A-A521CB3AA542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1</a:t>
            </a:fld>
            <a:endParaRPr lang="tr-T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10</a:t>
            </a:fld>
            <a:endParaRPr 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11</a:t>
            </a:fld>
            <a:endParaRPr 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12</a:t>
            </a:fld>
            <a:endParaRPr 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13</a:t>
            </a:fld>
            <a:endParaRPr lang="tr-T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14</a:t>
            </a:fld>
            <a:endParaRPr lang="tr-T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15</a:t>
            </a:fld>
            <a:endParaRPr 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16</a:t>
            </a:fld>
            <a:endParaRPr lang="tr-T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17</a:t>
            </a:fld>
            <a:endParaRPr lang="tr-T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18</a:t>
            </a:fld>
            <a:endParaRPr lang="tr-T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19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2</a:t>
            </a:fld>
            <a:endParaRPr lang="tr-T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u="none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20</a:t>
            </a:fld>
            <a:endParaRPr lang="tr-T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u="none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21</a:t>
            </a:fld>
            <a:endParaRPr lang="tr-T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baseline="0" dirty="0" smtClean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22</a:t>
            </a:fld>
            <a:endParaRPr lang="tr-T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23</a:t>
            </a:fld>
            <a:endParaRPr lang="tr-T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24</a:t>
            </a:fld>
            <a:endParaRPr lang="tr-T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25</a:t>
            </a:fld>
            <a:endParaRPr lang="tr-T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26</a:t>
            </a:fld>
            <a:endParaRPr lang="tr-T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27</a:t>
            </a:fld>
            <a:endParaRPr lang="tr-T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28</a:t>
            </a:fld>
            <a:endParaRPr lang="tr-T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29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30</a:t>
            </a:fld>
            <a:endParaRPr lang="tr-T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31</a:t>
            </a:fld>
            <a:endParaRPr lang="tr-T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32</a:t>
            </a:fld>
            <a:endParaRPr lang="tr-T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33</a:t>
            </a:fld>
            <a:endParaRPr lang="tr-T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34</a:t>
            </a:fld>
            <a:endParaRPr lang="tr-T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35</a:t>
            </a:fld>
            <a:endParaRPr lang="tr-T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36</a:t>
            </a:fld>
            <a:endParaRPr lang="tr-T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37</a:t>
            </a:fld>
            <a:endParaRPr lang="tr-T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38</a:t>
            </a:fld>
            <a:endParaRPr lang="tr-T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39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baseline="0" noProof="0" dirty="0" smtClean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4</a:t>
            </a:fld>
            <a:endParaRPr lang="tr-T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40</a:t>
            </a:fld>
            <a:endParaRPr lang="tr-T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41</a:t>
            </a:fld>
            <a:endParaRPr lang="tr-T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42</a:t>
            </a:fld>
            <a:endParaRPr lang="tr-T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43</a:t>
            </a:fld>
            <a:endParaRPr lang="tr-T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44</a:t>
            </a:fld>
            <a:endParaRPr lang="tr-T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45</a:t>
            </a:fld>
            <a:endParaRPr lang="tr-T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46</a:t>
            </a:fld>
            <a:endParaRPr lang="tr-T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47</a:t>
            </a:fld>
            <a:endParaRPr lang="tr-T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49</a:t>
            </a:fld>
            <a:endParaRPr lang="tr-T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50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5</a:t>
            </a:fld>
            <a:endParaRPr lang="tr-T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51</a:t>
            </a:fld>
            <a:endParaRPr lang="tr-T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52</a:t>
            </a:fld>
            <a:endParaRPr lang="tr-T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53</a:t>
            </a:fld>
            <a:endParaRPr lang="tr-T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54</a:t>
            </a:fld>
            <a:endParaRPr lang="tr-T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55</a:t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6</a:t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7</a:t>
            </a:fld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8</a:t>
            </a:fld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6E33A-F8C5-4432-AD8A-A521CB3AA542}" type="slidenum">
              <a:rPr lang="tr-TR" smtClean="0"/>
              <a:pPr/>
              <a:t>9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810F-BC59-40CE-8585-32F7E7DB64B3}" type="datetimeFigureOut">
              <a:rPr lang="tr-TR" smtClean="0"/>
              <a:pPr/>
              <a:t>04.12.2017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3B9-A9FF-4421-8D0B-162FA3ECAF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810F-BC59-40CE-8585-32F7E7DB64B3}" type="datetimeFigureOut">
              <a:rPr lang="tr-TR" smtClean="0"/>
              <a:pPr/>
              <a:t>04.12.2017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3B9-A9FF-4421-8D0B-162FA3ECAF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810F-BC59-40CE-8585-32F7E7DB64B3}" type="datetimeFigureOut">
              <a:rPr lang="tr-TR" smtClean="0"/>
              <a:pPr/>
              <a:t>04.12.2017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3B9-A9FF-4421-8D0B-162FA3ECAF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810F-BC59-40CE-8585-32F7E7DB64B3}" type="datetimeFigureOut">
              <a:rPr lang="tr-TR" smtClean="0"/>
              <a:pPr/>
              <a:t>04.12.2017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3B9-A9FF-4421-8D0B-162FA3ECAF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810F-BC59-40CE-8585-32F7E7DB64B3}" type="datetimeFigureOut">
              <a:rPr lang="tr-TR" smtClean="0"/>
              <a:pPr/>
              <a:t>04.12.2017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3B9-A9FF-4421-8D0B-162FA3ECAF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810F-BC59-40CE-8585-32F7E7DB64B3}" type="datetimeFigureOut">
              <a:rPr lang="tr-TR" smtClean="0"/>
              <a:pPr/>
              <a:t>04.12.2017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3B9-A9FF-4421-8D0B-162FA3ECAF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810F-BC59-40CE-8585-32F7E7DB64B3}" type="datetimeFigureOut">
              <a:rPr lang="tr-TR" smtClean="0"/>
              <a:pPr/>
              <a:t>04.12.2017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3B9-A9FF-4421-8D0B-162FA3ECAF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810F-BC59-40CE-8585-32F7E7DB64B3}" type="datetimeFigureOut">
              <a:rPr lang="tr-TR" smtClean="0"/>
              <a:pPr/>
              <a:t>04.12.2017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3B9-A9FF-4421-8D0B-162FA3ECAF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810F-BC59-40CE-8585-32F7E7DB64B3}" type="datetimeFigureOut">
              <a:rPr lang="tr-TR" smtClean="0"/>
              <a:pPr/>
              <a:t>04.12.2017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3B9-A9FF-4421-8D0B-162FA3ECAF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810F-BC59-40CE-8585-32F7E7DB64B3}" type="datetimeFigureOut">
              <a:rPr lang="tr-TR" smtClean="0"/>
              <a:pPr/>
              <a:t>04.12.2017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3B9-A9FF-4421-8D0B-162FA3ECAF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810F-BC59-40CE-8585-32F7E7DB64B3}" type="datetimeFigureOut">
              <a:rPr lang="tr-TR" smtClean="0"/>
              <a:pPr/>
              <a:t>04.12.2017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3B9-A9FF-4421-8D0B-162FA3ECAF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A810F-BC59-40CE-8585-32F7E7DB64B3}" type="datetimeFigureOut">
              <a:rPr lang="tr-TR" smtClean="0"/>
              <a:pPr/>
              <a:t>04.12.2017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2E3B9-A9FF-4421-8D0B-162FA3ECAF3E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1.pn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.png"/><Relationship Id="rId9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gif"/><Relationship Id="rId4" Type="http://schemas.openxmlformats.org/officeDocument/2006/relationships/image" Target="../media/image6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ll-electronics.de/wp-content/uploads/2015/12/Bild1-Alucrimp-1024x768.jpeg" TargetMode="External"/><Relationship Id="rId13" Type="http://schemas.openxmlformats.org/officeDocument/2006/relationships/image" Target="../media/image90.jpeg"/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12" Type="http://schemas.openxmlformats.org/officeDocument/2006/relationships/image" Target="../media/image89.jpeg"/><Relationship Id="rId17" Type="http://schemas.openxmlformats.org/officeDocument/2006/relationships/image" Target="../media/image93.jpe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ll-electronics.de/wp-content/uploads/2015/11/GE_C8-Crimp-02_image_content-1024x944.jpeg" TargetMode="External"/><Relationship Id="rId11" Type="http://schemas.openxmlformats.org/officeDocument/2006/relationships/image" Target="../media/image88.jpeg"/><Relationship Id="rId5" Type="http://schemas.openxmlformats.org/officeDocument/2006/relationships/image" Target="../media/image84.jpeg"/><Relationship Id="rId15" Type="http://schemas.openxmlformats.org/officeDocument/2006/relationships/image" Target="../media/image1.png"/><Relationship Id="rId10" Type="http://schemas.openxmlformats.org/officeDocument/2006/relationships/image" Target="../media/image87.jpeg"/><Relationship Id="rId4" Type="http://schemas.openxmlformats.org/officeDocument/2006/relationships/image" Target="../media/image83.png"/><Relationship Id="rId9" Type="http://schemas.openxmlformats.org/officeDocument/2006/relationships/image" Target="../media/image86.jpeg"/><Relationship Id="rId14" Type="http://schemas.openxmlformats.org/officeDocument/2006/relationships/image" Target="../media/image9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5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928794" y="1142984"/>
            <a:ext cx="53578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4000" b="1" dirty="0" smtClean="0">
                <a:solidFill>
                  <a:srgbClr val="0070C0"/>
                </a:solidFill>
                <a:latin typeface="Calibri" pitchFamily="34" charset="0"/>
              </a:rPr>
              <a:t>Aluminium </a:t>
            </a:r>
          </a:p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Calibri" pitchFamily="34" charset="0"/>
              </a:rPr>
              <a:t>Solid</a:t>
            </a:r>
            <a:r>
              <a:rPr lang="tr-TR" sz="4000" b="1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Calibri" pitchFamily="34" charset="0"/>
              </a:rPr>
              <a:t>and</a:t>
            </a:r>
            <a:r>
              <a:rPr lang="tr-TR" sz="4000" b="1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Calibri" pitchFamily="34" charset="0"/>
              </a:rPr>
              <a:t>Flexible</a:t>
            </a:r>
            <a:r>
              <a:rPr lang="tr-TR" sz="4000" b="1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tr-TR" sz="4000" b="1" dirty="0" err="1" smtClean="0">
                <a:solidFill>
                  <a:srgbClr val="0070C0"/>
                </a:solidFill>
                <a:latin typeface="Calibri" pitchFamily="34" charset="0"/>
              </a:rPr>
              <a:t>Cables</a:t>
            </a:r>
            <a:endParaRPr lang="tr-TR" sz="40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57356" y="2714620"/>
            <a:ext cx="5357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“</a:t>
            </a:r>
            <a:r>
              <a:rPr lang="tr-TR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Products</a:t>
            </a:r>
            <a:r>
              <a:rPr lang="tr-TR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</a:t>
            </a:r>
            <a:r>
              <a:rPr lang="tr-TR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for</a:t>
            </a:r>
            <a:r>
              <a:rPr lang="tr-TR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</a:t>
            </a:r>
            <a:r>
              <a:rPr lang="tr-TR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the</a:t>
            </a:r>
            <a:r>
              <a:rPr lang="tr-TR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</a:t>
            </a:r>
            <a:r>
              <a:rPr lang="tr-TR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Next</a:t>
            </a:r>
            <a:r>
              <a:rPr lang="tr-TR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</a:t>
            </a:r>
            <a:r>
              <a:rPr lang="tr-TR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Decade</a:t>
            </a:r>
            <a:r>
              <a:rPr lang="tr-TR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”</a:t>
            </a:r>
          </a:p>
        </p:txBody>
      </p:sp>
      <p:pic>
        <p:nvPicPr>
          <p:cNvPr id="6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3286116" y="3857628"/>
            <a:ext cx="2857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>
                <a:latin typeface="Calibri" pitchFamily="34" charset="0"/>
              </a:rPr>
              <a:t>Selman ÜNLÜ</a:t>
            </a:r>
          </a:p>
          <a:p>
            <a:pPr algn="ctr"/>
            <a:r>
              <a:rPr lang="en-US" sz="2000" dirty="0" err="1" smtClean="0">
                <a:latin typeface="Calibri" pitchFamily="34" charset="0"/>
              </a:rPr>
              <a:t>Mech</a:t>
            </a:r>
            <a:r>
              <a:rPr lang="tr-TR" sz="2000" dirty="0" smtClean="0">
                <a:latin typeface="Calibri" pitchFamily="34" charset="0"/>
              </a:rPr>
              <a:t>.</a:t>
            </a:r>
            <a:r>
              <a:rPr lang="en-US" sz="2000" dirty="0" smtClean="0">
                <a:latin typeface="Calibri" pitchFamily="34" charset="0"/>
              </a:rPr>
              <a:t> En</a:t>
            </a:r>
            <a:r>
              <a:rPr lang="tr-TR" sz="2000" dirty="0" smtClean="0">
                <a:latin typeface="Calibri" pitchFamily="34" charset="0"/>
              </a:rPr>
              <a:t>g</a:t>
            </a:r>
            <a:r>
              <a:rPr lang="en-US" sz="2000" dirty="0" smtClean="0">
                <a:latin typeface="Calibri" pitchFamily="34" charset="0"/>
              </a:rPr>
              <a:t>,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Deputy</a:t>
            </a:r>
            <a:r>
              <a:rPr lang="tr-TR" sz="2000" dirty="0" smtClean="0">
                <a:latin typeface="Calibri" pitchFamily="34" charset="0"/>
              </a:rPr>
              <a:t> GM</a:t>
            </a:r>
            <a:endParaRPr lang="en-US" sz="2000" dirty="0" smtClean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graphicFrame>
        <p:nvGraphicFramePr>
          <p:cNvPr id="9" name="8 Tablo"/>
          <p:cNvGraphicFramePr>
            <a:graphicFrameLocks noGrp="1"/>
          </p:cNvGraphicFramePr>
          <p:nvPr/>
        </p:nvGraphicFramePr>
        <p:xfrm>
          <a:off x="928661" y="1285860"/>
          <a:ext cx="7715305" cy="4539377"/>
        </p:xfrm>
        <a:graphic>
          <a:graphicData uri="http://schemas.openxmlformats.org/drawingml/2006/table">
            <a:tbl>
              <a:tblPr/>
              <a:tblGrid>
                <a:gridCol w="2957744"/>
                <a:gridCol w="1862748"/>
                <a:gridCol w="1736888"/>
                <a:gridCol w="1157925"/>
              </a:tblGrid>
              <a:tr h="327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Calibri"/>
                          <a:cs typeface="Times New Roman"/>
                        </a:rPr>
                        <a:t>Property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Calibri"/>
                          <a:cs typeface="Times New Roman"/>
                        </a:rPr>
                        <a:t>Copper (Cu-ETP)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Calibri"/>
                          <a:ea typeface="Calibri"/>
                          <a:cs typeface="Times New Roman"/>
                        </a:rPr>
                        <a:t>Aluminium (1350)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Calibri"/>
                          <a:ea typeface="Calibri"/>
                          <a:cs typeface="Times New Roman"/>
                        </a:rPr>
                        <a:t>Units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600" dirty="0" smtClean="0">
                          <a:latin typeface="Calibri"/>
                          <a:ea typeface="Calibri"/>
                          <a:cs typeface="Times New Roman"/>
                        </a:rPr>
                        <a:t>Electrical </a:t>
                      </a: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conductivity (annealed)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101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61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r>
                        <a:rPr lang="en-US" sz="1600" dirty="0" smtClean="0">
                          <a:latin typeface="Calibri"/>
                          <a:ea typeface="Calibri"/>
                          <a:cs typeface="Times New Roman"/>
                        </a:rPr>
                        <a:t>IACS</a:t>
                      </a:r>
                      <a:r>
                        <a:rPr lang="tr-TR" sz="160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600" dirty="0" smtClean="0">
                          <a:latin typeface="Calibri"/>
                          <a:ea typeface="Calibri"/>
                          <a:cs typeface="Times New Roman"/>
                        </a:rPr>
                        <a:t>Electrical resistivity </a:t>
                      </a: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(annealed)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1.72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2.83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Calibri"/>
                          <a:ea typeface="Calibri"/>
                          <a:cs typeface="Times New Roman"/>
                        </a:rPr>
                        <a:t>uΩ</a:t>
                      </a: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cm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600" dirty="0" smtClean="0">
                          <a:latin typeface="Calibri"/>
                          <a:ea typeface="Calibri"/>
                          <a:cs typeface="Times New Roman"/>
                        </a:rPr>
                        <a:t>Thermal </a:t>
                      </a: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conductivity at 20</a:t>
                      </a:r>
                      <a:r>
                        <a:rPr lang="en-US" sz="1600" baseline="30000" dirty="0">
                          <a:latin typeface="Calibri"/>
                          <a:ea typeface="Calibri"/>
                          <a:cs typeface="Times New Roman"/>
                        </a:rPr>
                        <a:t>°</a:t>
                      </a: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397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230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W/mK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600" dirty="0" smtClean="0">
                          <a:latin typeface="Calibri"/>
                          <a:ea typeface="Calibri"/>
                          <a:cs typeface="Times New Roman"/>
                        </a:rPr>
                        <a:t>Coefficient </a:t>
                      </a: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tr-TR" sz="1600" dirty="0" err="1" smtClean="0">
                          <a:latin typeface="Calibri"/>
                          <a:ea typeface="Calibri"/>
                          <a:cs typeface="Times New Roman"/>
                        </a:rPr>
                        <a:t>thermal</a:t>
                      </a:r>
                      <a:r>
                        <a:rPr lang="tr-TR" sz="1600" dirty="0" smtClean="0">
                          <a:latin typeface="Calibri"/>
                          <a:ea typeface="Calibri"/>
                          <a:cs typeface="Times New Roman"/>
                        </a:rPr>
                        <a:t> e</a:t>
                      </a:r>
                      <a:r>
                        <a:rPr lang="en-US" sz="1600" dirty="0" err="1" smtClean="0">
                          <a:latin typeface="Calibri"/>
                          <a:ea typeface="Calibri"/>
                          <a:cs typeface="Times New Roman"/>
                        </a:rPr>
                        <a:t>xpansion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17 x 10</a:t>
                      </a:r>
                      <a:r>
                        <a:rPr lang="tr-TR" sz="1600" baseline="30000" dirty="0">
                          <a:latin typeface="Calibri"/>
                          <a:ea typeface="Calibri"/>
                          <a:cs typeface="Times New Roman"/>
                        </a:rPr>
                        <a:t>ˉ</a:t>
                      </a:r>
                      <a:r>
                        <a:rPr lang="en-US" sz="1600" baseline="30000" dirty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23 x 10</a:t>
                      </a:r>
                      <a:r>
                        <a:rPr lang="tr-TR" sz="1600" baseline="30000" dirty="0">
                          <a:latin typeface="Calibri"/>
                          <a:ea typeface="Calibri"/>
                          <a:cs typeface="Times New Roman"/>
                        </a:rPr>
                        <a:t>ˉ</a:t>
                      </a:r>
                      <a:r>
                        <a:rPr lang="en-US" sz="1600" baseline="30000" dirty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600" baseline="30000">
                          <a:latin typeface="Calibri"/>
                          <a:ea typeface="Calibri"/>
                          <a:cs typeface="Times New Roman"/>
                        </a:rPr>
                        <a:t>°</a:t>
                      </a: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600" dirty="0" smtClean="0">
                          <a:latin typeface="Calibri"/>
                          <a:ea typeface="Calibri"/>
                          <a:cs typeface="Times New Roman"/>
                        </a:rPr>
                        <a:t>Tensile </a:t>
                      </a: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strength (annealed)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200-250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50-60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N/mm</a:t>
                      </a:r>
                      <a:r>
                        <a:rPr lang="en-US" sz="1600" baseline="300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600" dirty="0" smtClean="0">
                          <a:latin typeface="Calibri"/>
                          <a:ea typeface="Calibri"/>
                          <a:cs typeface="Times New Roman"/>
                        </a:rPr>
                        <a:t>Tensile </a:t>
                      </a: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strength (half-hard)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260-300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85-100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N/mm</a:t>
                      </a:r>
                      <a:r>
                        <a:rPr lang="en-US" sz="1600" baseline="300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600" dirty="0" smtClean="0">
                          <a:latin typeface="Calibri"/>
                          <a:ea typeface="Calibri"/>
                          <a:cs typeface="Times New Roman"/>
                        </a:rPr>
                        <a:t>Elastic </a:t>
                      </a: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modulus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116-130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70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N/mm</a:t>
                      </a:r>
                      <a:r>
                        <a:rPr lang="en-US" sz="1600" baseline="300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tr-TR" sz="1600" dirty="0" err="1" smtClean="0">
                          <a:latin typeface="Calibri"/>
                          <a:ea typeface="Calibri"/>
                          <a:cs typeface="Times New Roman"/>
                        </a:rPr>
                        <a:t>Thermal</a:t>
                      </a:r>
                      <a:r>
                        <a:rPr lang="tr-TR" sz="16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600" baseline="0" dirty="0" err="1" smtClean="0">
                          <a:latin typeface="Calibri"/>
                          <a:ea typeface="Calibri"/>
                          <a:cs typeface="Times New Roman"/>
                        </a:rPr>
                        <a:t>Storage</a:t>
                      </a:r>
                      <a:r>
                        <a:rPr lang="tr-TR" sz="16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600" baseline="0" dirty="0" err="1" smtClean="0">
                          <a:latin typeface="Calibri"/>
                          <a:ea typeface="Calibri"/>
                          <a:cs typeface="Times New Roman"/>
                        </a:rPr>
                        <a:t>Capacity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latin typeface="Calibri"/>
                          <a:ea typeface="Calibri"/>
                          <a:cs typeface="Times New Roman"/>
                        </a:rPr>
                        <a:t>0.092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latin typeface="Calibri"/>
                          <a:ea typeface="Calibri"/>
                          <a:cs typeface="Times New Roman"/>
                        </a:rPr>
                        <a:t>0.214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 smtClean="0">
                          <a:latin typeface="Calibri"/>
                          <a:ea typeface="Calibri"/>
                          <a:cs typeface="Times New Roman"/>
                        </a:rPr>
                        <a:t>Cal</a:t>
                      </a:r>
                      <a:r>
                        <a:rPr lang="tr-TR" sz="1600" dirty="0" smtClean="0">
                          <a:latin typeface="Calibri"/>
                          <a:ea typeface="Calibri"/>
                          <a:cs typeface="Times New Roman"/>
                        </a:rPr>
                        <a:t>/gr.</a:t>
                      </a:r>
                      <a:r>
                        <a:rPr lang="tr-TR" sz="1600" baseline="30000" dirty="0" smtClean="0"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tr-TR" sz="1600" dirty="0" smtClean="0"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600" dirty="0" smtClean="0">
                          <a:latin typeface="Calibri"/>
                          <a:ea typeface="Calibri"/>
                          <a:cs typeface="Times New Roman"/>
                        </a:rPr>
                        <a:t>Fatigue </a:t>
                      </a: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Strength (annealed)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62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N/mm</a:t>
                      </a:r>
                      <a:r>
                        <a:rPr lang="en-US" sz="1600" baseline="300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600" dirty="0" smtClean="0">
                          <a:latin typeface="Calibri"/>
                          <a:ea typeface="Calibri"/>
                          <a:cs typeface="Times New Roman"/>
                        </a:rPr>
                        <a:t>Fatigue </a:t>
                      </a: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Strength (half-hard)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117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N/mm</a:t>
                      </a:r>
                      <a:r>
                        <a:rPr lang="en-US" sz="1600" baseline="300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600" dirty="0" smtClean="0">
                          <a:latin typeface="Calibri"/>
                          <a:ea typeface="Calibri"/>
                          <a:cs typeface="Times New Roman"/>
                        </a:rPr>
                        <a:t>Specific </a:t>
                      </a: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heat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385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900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J/</a:t>
                      </a:r>
                      <a:r>
                        <a:rPr lang="en-US" sz="1600" dirty="0" err="1">
                          <a:latin typeface="Calibri"/>
                          <a:ea typeface="Calibri"/>
                          <a:cs typeface="Times New Roman"/>
                        </a:rPr>
                        <a:t>kgK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600" dirty="0" smtClean="0">
                          <a:latin typeface="Calibri"/>
                          <a:ea typeface="Calibri"/>
                          <a:cs typeface="Times New Roman"/>
                        </a:rPr>
                        <a:t>Density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8.91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2.70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g/cm</a:t>
                      </a:r>
                      <a:r>
                        <a:rPr lang="en-US" sz="1600" baseline="300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600" dirty="0" smtClean="0">
                          <a:latin typeface="Calibri"/>
                          <a:ea typeface="Calibri"/>
                          <a:cs typeface="Times New Roman"/>
                        </a:rPr>
                        <a:t>Melting </a:t>
                      </a: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Point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1083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660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aseline="30000" dirty="0">
                          <a:latin typeface="Calibri"/>
                          <a:ea typeface="Calibri"/>
                          <a:cs typeface="Times New Roman"/>
                        </a:rPr>
                        <a:t>°</a:t>
                      </a: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8" marR="7458" marT="74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12 Dikdörtgen"/>
          <p:cNvSpPr/>
          <p:nvPr/>
        </p:nvSpPr>
        <p:spPr>
          <a:xfrm>
            <a:off x="1357289" y="500042"/>
            <a:ext cx="64294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Characteristics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Copper</a:t>
            </a:r>
            <a:endParaRPr lang="en-US" sz="2800" dirty="0" smtClean="0"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214546" y="1357298"/>
            <a:ext cx="442915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396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latin typeface="Calibri" pitchFamily="34" charset="0"/>
                <a:cs typeface="Times New Roman" pitchFamily="18" charset="0"/>
              </a:rPr>
              <a:t>Electrical</a:t>
            </a:r>
            <a:r>
              <a:rPr lang="tr-TR" sz="2800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Calibri" pitchFamily="34" charset="0"/>
                <a:cs typeface="Times New Roman" pitchFamily="18" charset="0"/>
              </a:rPr>
              <a:t>Equivalence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1214414" y="2000240"/>
            <a:ext cx="68255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i="1" dirty="0" smtClean="0">
                <a:latin typeface="Calibri" pitchFamily="34" charset="0"/>
                <a:ea typeface="Times New Roman"/>
              </a:rPr>
              <a:t>“</a:t>
            </a:r>
            <a:r>
              <a:rPr lang="en-US" sz="2000" i="1" dirty="0" smtClean="0">
                <a:latin typeface="Calibri" pitchFamily="34" charset="0"/>
                <a:ea typeface="Times New Roman"/>
              </a:rPr>
              <a:t>Transferring</a:t>
            </a:r>
            <a:r>
              <a:rPr lang="tr-TR" sz="2000" i="1" dirty="0" smtClean="0">
                <a:latin typeface="Calibri" pitchFamily="34" charset="0"/>
                <a:ea typeface="Times New Roman"/>
              </a:rPr>
              <a:t> </a:t>
            </a:r>
            <a:r>
              <a:rPr lang="en-US" sz="2000" i="1" dirty="0" smtClean="0">
                <a:latin typeface="Calibri" pitchFamily="34" charset="0"/>
                <a:ea typeface="Times New Roman"/>
              </a:rPr>
              <a:t>Power</a:t>
            </a:r>
            <a:r>
              <a:rPr lang="tr-TR" sz="2000" i="1" dirty="0" smtClean="0">
                <a:latin typeface="Calibri" pitchFamily="34" charset="0"/>
                <a:ea typeface="Times New Roman"/>
              </a:rPr>
              <a:t> form </a:t>
            </a:r>
            <a:r>
              <a:rPr lang="en-US" sz="2000" i="1" dirty="0" smtClean="0">
                <a:latin typeface="Calibri" pitchFamily="34" charset="0"/>
                <a:ea typeface="Times New Roman"/>
              </a:rPr>
              <a:t>one</a:t>
            </a:r>
            <a:r>
              <a:rPr lang="tr-TR" sz="2000" i="1" dirty="0" smtClean="0">
                <a:latin typeface="Calibri" pitchFamily="34" charset="0"/>
                <a:ea typeface="Times New Roman"/>
              </a:rPr>
              <a:t> </a:t>
            </a:r>
            <a:r>
              <a:rPr lang="en-US" sz="2000" i="1" dirty="0" smtClean="0">
                <a:latin typeface="Calibri" pitchFamily="34" charset="0"/>
                <a:ea typeface="Times New Roman"/>
              </a:rPr>
              <a:t>source to consumer</a:t>
            </a:r>
            <a:r>
              <a:rPr lang="tr-TR" sz="2000" i="1" dirty="0" smtClean="0">
                <a:latin typeface="Calibri" pitchFamily="34" charset="0"/>
                <a:ea typeface="Times New Roman"/>
              </a:rPr>
              <a:t>”</a:t>
            </a:r>
            <a:r>
              <a:rPr lang="tr-TR" sz="2000" dirty="0" smtClean="0">
                <a:latin typeface="Calibri" pitchFamily="34" charset="0"/>
                <a:ea typeface="Times New Roman"/>
              </a:rPr>
              <a:t> </a:t>
            </a:r>
            <a:r>
              <a:rPr lang="en-US" sz="2000" dirty="0" smtClean="0">
                <a:latin typeface="Calibri" pitchFamily="34" charset="0"/>
                <a:ea typeface="Times New Roman"/>
              </a:rPr>
              <a:t>described</a:t>
            </a:r>
            <a:r>
              <a:rPr lang="tr-TR" sz="2000" dirty="0" smtClean="0">
                <a:latin typeface="Calibri" pitchFamily="34" charset="0"/>
                <a:ea typeface="Times New Roman"/>
              </a:rPr>
              <a:t> as</a:t>
            </a:r>
            <a:endParaRPr lang="tr-TR" sz="2000" dirty="0">
              <a:latin typeface="Calibri" pitchFamily="34" charset="0"/>
              <a:ea typeface="Times New Roman"/>
            </a:endParaRPr>
          </a:p>
        </p:txBody>
      </p:sp>
      <p:graphicFrame>
        <p:nvGraphicFramePr>
          <p:cNvPr id="11" name="10 Tablo"/>
          <p:cNvGraphicFramePr>
            <a:graphicFrameLocks noGrp="1"/>
          </p:cNvGraphicFramePr>
          <p:nvPr/>
        </p:nvGraphicFramePr>
        <p:xfrm>
          <a:off x="785786" y="2714620"/>
          <a:ext cx="7715304" cy="1785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768"/>
                <a:gridCol w="2571768"/>
                <a:gridCol w="2571768"/>
              </a:tblGrid>
              <a:tr h="8634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Equal</a:t>
                      </a:r>
                      <a:r>
                        <a:rPr lang="tr-TR" sz="2400" b="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tr-TR" sz="2400" b="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Distance</a:t>
                      </a:r>
                      <a:endParaRPr lang="tr-TR" sz="2400" b="0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2400" b="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Equal</a:t>
                      </a:r>
                      <a:r>
                        <a:rPr lang="tr-TR" sz="2400" b="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tr-TR" sz="2400" b="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Resistance</a:t>
                      </a:r>
                      <a:endParaRPr lang="tr-TR" sz="2400" b="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2400" b="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Equal</a:t>
                      </a:r>
                      <a:r>
                        <a:rPr lang="tr-TR" sz="2400" b="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tr-TR" sz="2400" b="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Voltage</a:t>
                      </a:r>
                      <a:r>
                        <a:rPr lang="tr-TR" sz="2400" b="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tr-TR" sz="2400" b="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Drop</a:t>
                      </a:r>
                      <a:endParaRPr lang="tr-TR" sz="2400" b="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2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L</a:t>
                      </a:r>
                      <a:r>
                        <a:rPr lang="en-US" sz="3200" kern="1200" baseline="-250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Al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 = L</a:t>
                      </a:r>
                      <a:r>
                        <a:rPr lang="en-US" sz="3200" kern="1200" baseline="-250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Cu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tr-TR" sz="3200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R</a:t>
                      </a:r>
                      <a:r>
                        <a:rPr lang="en-US" sz="3200" kern="1200" baseline="-250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Al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 = R</a:t>
                      </a:r>
                      <a:r>
                        <a:rPr lang="en-US" sz="3200" kern="1200" baseline="-250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Cu</a:t>
                      </a:r>
                      <a:endParaRPr lang="tr-TR" sz="3200" kern="1200" baseline="-250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DU</a:t>
                      </a:r>
                      <a:r>
                        <a:rPr lang="en-US" sz="3200" kern="1200" baseline="-250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Al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= 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DU</a:t>
                      </a:r>
                      <a:r>
                        <a:rPr lang="en-US" sz="3200" kern="1200" baseline="-250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Cu</a:t>
                      </a:r>
                      <a:endParaRPr lang="tr-TR" sz="3200" kern="1200" baseline="-250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15" name="14 Dikdörtgen"/>
          <p:cNvSpPr/>
          <p:nvPr/>
        </p:nvSpPr>
        <p:spPr>
          <a:xfrm>
            <a:off x="928662" y="500042"/>
            <a:ext cx="7215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Comparison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Copper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in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</a:t>
            </a:r>
            <a:endParaRPr lang="en-US" sz="2800" dirty="0" smtClean="0"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11" name="10 Dikdörtgen"/>
          <p:cNvSpPr/>
          <p:nvPr/>
        </p:nvSpPr>
        <p:spPr>
          <a:xfrm>
            <a:off x="928662" y="500042"/>
            <a:ext cx="7215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Comparison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Copper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in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</a:t>
            </a:r>
            <a:endParaRPr lang="en-US" sz="2800" dirty="0" smtClean="0"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9" name="8 Tablo"/>
          <p:cNvGraphicFramePr>
            <a:graphicFrameLocks noGrp="1"/>
          </p:cNvGraphicFramePr>
          <p:nvPr/>
        </p:nvGraphicFramePr>
        <p:xfrm>
          <a:off x="1928794" y="2071678"/>
          <a:ext cx="5286412" cy="3783883"/>
        </p:xfrm>
        <a:graphic>
          <a:graphicData uri="http://schemas.openxmlformats.org/drawingml/2006/table">
            <a:tbl>
              <a:tblPr/>
              <a:tblGrid>
                <a:gridCol w="1214446"/>
                <a:gridCol w="1071570"/>
                <a:gridCol w="1000132"/>
                <a:gridCol w="1071570"/>
                <a:gridCol w="928694"/>
              </a:tblGrid>
              <a:tr h="63102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Type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Cross</a:t>
                      </a: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Section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Price</a:t>
                      </a: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(USD/km)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Diameter</a:t>
                      </a: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(mm)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Weight</a:t>
                      </a: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(kg/km)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1109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NYY RM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4x95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19,53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4975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419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NAYY 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4x120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4,18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9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NA2X2Y 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4x120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4,15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9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NAYY 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4x150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5,13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9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NAY2Y 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4x150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5,08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7416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NA2X2Y 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4x150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5,15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6675" name="Picture 3" descr="C:\Users\Selman\Desktop\Untitled-2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4292875">
            <a:off x="6179232" y="2629309"/>
            <a:ext cx="4762500" cy="1390650"/>
          </a:xfrm>
          <a:prstGeom prst="rect">
            <a:avLst/>
          </a:prstGeom>
          <a:noFill/>
        </p:spPr>
      </p:pic>
      <p:graphicFrame>
        <p:nvGraphicFramePr>
          <p:cNvPr id="28" name="27 Tablo"/>
          <p:cNvGraphicFramePr>
            <a:graphicFrameLocks noGrp="1"/>
          </p:cNvGraphicFramePr>
          <p:nvPr/>
        </p:nvGraphicFramePr>
        <p:xfrm>
          <a:off x="3500430" y="6000768"/>
          <a:ext cx="2857520" cy="567690"/>
        </p:xfrm>
        <a:graphic>
          <a:graphicData uri="http://schemas.openxmlformats.org/drawingml/2006/table">
            <a:tbl>
              <a:tblPr/>
              <a:tblGrid>
                <a:gridCol w="1214446"/>
                <a:gridCol w="1643074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LME</a:t>
                      </a:r>
                      <a:r>
                        <a:rPr lang="tr-TR" sz="1800" b="0" i="0" u="none" strike="noStrike" baseline="-25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Cu</a:t>
                      </a:r>
                      <a:endParaRPr lang="tr-TR" sz="1800" b="0" i="0" u="none" strike="noStrike" baseline="-25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4.750 </a:t>
                      </a: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USD/ton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LME</a:t>
                      </a:r>
                      <a:r>
                        <a:rPr lang="tr-TR" sz="1800" b="0" i="0" u="none" strike="noStrike" baseline="-25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Al</a:t>
                      </a:r>
                      <a:endParaRPr lang="tr-TR" sz="2000" b="0" i="0" u="none" strike="noStrike" baseline="-25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1.650 </a:t>
                      </a:r>
                      <a:r>
                        <a:rPr lang="tr-TR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usd</a:t>
                      </a: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/ton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9" name="28 Dikdörtgen"/>
          <p:cNvSpPr/>
          <p:nvPr/>
        </p:nvSpPr>
        <p:spPr>
          <a:xfrm>
            <a:off x="2500298" y="1214422"/>
            <a:ext cx="3500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dirty="0" err="1" smtClean="0"/>
              <a:t>What</a:t>
            </a:r>
            <a:r>
              <a:rPr lang="tr-TR" sz="3600" dirty="0" smtClean="0"/>
              <a:t> </a:t>
            </a:r>
            <a:r>
              <a:rPr lang="tr-TR" sz="3600" dirty="0" err="1" smtClean="0"/>
              <a:t>if</a:t>
            </a:r>
            <a:r>
              <a:rPr lang="tr-TR" sz="3600" dirty="0" smtClean="0"/>
              <a:t>…</a:t>
            </a:r>
          </a:p>
        </p:txBody>
      </p:sp>
      <p:pic>
        <p:nvPicPr>
          <p:cNvPr id="13" name="Picture 1" descr="C:\Users\Selman\Desktop\Sunum için Şeffaf Ürünler\1 (4).PNG"/>
          <p:cNvPicPr>
            <a:picLocks noChangeAspect="1" noChangeArrowheads="1"/>
          </p:cNvPicPr>
          <p:nvPr/>
        </p:nvPicPr>
        <p:blipFill>
          <a:blip r:embed="rId5"/>
          <a:srcRect l="1465" t="14427" r="15038" b="2342"/>
          <a:stretch>
            <a:fillRect/>
          </a:stretch>
        </p:blipFill>
        <p:spPr bwMode="auto">
          <a:xfrm rot="60000">
            <a:off x="-964353" y="1027192"/>
            <a:ext cx="3139725" cy="4131217"/>
          </a:xfrm>
          <a:prstGeom prst="rect">
            <a:avLst/>
          </a:prstGeom>
          <a:noFill/>
        </p:spPr>
      </p:pic>
      <p:sp>
        <p:nvSpPr>
          <p:cNvPr id="14" name="13 Oval"/>
          <p:cNvSpPr/>
          <p:nvPr/>
        </p:nvSpPr>
        <p:spPr>
          <a:xfrm>
            <a:off x="1571604" y="4786322"/>
            <a:ext cx="6000792" cy="714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11" name="10 Dikdörtgen"/>
          <p:cNvSpPr/>
          <p:nvPr/>
        </p:nvSpPr>
        <p:spPr>
          <a:xfrm>
            <a:off x="928662" y="500042"/>
            <a:ext cx="7215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Comparison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Copper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in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</a:t>
            </a:r>
            <a:endParaRPr lang="en-US" sz="2800" dirty="0" smtClean="0"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8" name="7 Tablo"/>
          <p:cNvGraphicFramePr>
            <a:graphicFrameLocks noGrp="1"/>
          </p:cNvGraphicFramePr>
          <p:nvPr/>
        </p:nvGraphicFramePr>
        <p:xfrm>
          <a:off x="428595" y="1142984"/>
          <a:ext cx="8501123" cy="4572031"/>
        </p:xfrm>
        <a:graphic>
          <a:graphicData uri="http://schemas.openxmlformats.org/drawingml/2006/table">
            <a:tbl>
              <a:tblPr/>
              <a:tblGrid>
                <a:gridCol w="832784"/>
                <a:gridCol w="1287675"/>
                <a:gridCol w="950550"/>
                <a:gridCol w="804311"/>
                <a:gridCol w="1316146"/>
                <a:gridCol w="1096788"/>
                <a:gridCol w="1023669"/>
                <a:gridCol w="1189200"/>
              </a:tblGrid>
              <a:tr h="38746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Copper</a:t>
                      </a: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Cable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Equivalent</a:t>
                      </a: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Aluminium </a:t>
                      </a:r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Cable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Cu/Al Ratio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Price Match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930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Cable</a:t>
                      </a:r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Type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Cross</a:t>
                      </a:r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Section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Price</a:t>
                      </a:r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(USD/km)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Cable</a:t>
                      </a:r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Type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Cross</a:t>
                      </a:r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Section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Price</a:t>
                      </a:r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(USD/km)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746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NYY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4X10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NAYY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4X16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3,01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66,82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8746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NYY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3X16+10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NAYY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3X25+16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52,22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87460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r-TR" sz="1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NYY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r-TR" sz="1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3X25+16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r-TR" sz="1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5091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r-TR" sz="1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NAYY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r-TR" sz="1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3X35+16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r-TR" sz="1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1456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r-TR" sz="1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r-TR" sz="1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71,40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8746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NYY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3X35+16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6639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NAYY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3X50+25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3,29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69,63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0683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NYY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3X50+25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9513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NAYY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3X70+35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3,55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71,83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8746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NYY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3X70+35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13208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NAYY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3X120+70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66,54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8746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NYY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3X95+50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17979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NAYY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3X150+70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70,86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0683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NYY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3X120+70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22970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NAYY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3X185+95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6489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3,54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0683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NYY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3X150+70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27727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NAYY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3X240+120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8454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3,28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69,51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11 Tablo"/>
          <p:cNvGraphicFramePr>
            <a:graphicFrameLocks noGrp="1"/>
          </p:cNvGraphicFramePr>
          <p:nvPr/>
        </p:nvGraphicFramePr>
        <p:xfrm>
          <a:off x="3428992" y="5929330"/>
          <a:ext cx="2857520" cy="567690"/>
        </p:xfrm>
        <a:graphic>
          <a:graphicData uri="http://schemas.openxmlformats.org/drawingml/2006/table">
            <a:tbl>
              <a:tblPr/>
              <a:tblGrid>
                <a:gridCol w="1214446"/>
                <a:gridCol w="1643074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Cu</a:t>
                      </a:r>
                      <a:r>
                        <a:rPr lang="tr-TR" sz="1800" b="0" i="0" u="none" strike="noStrike" baseline="-25000" dirty="0" err="1">
                          <a:solidFill>
                            <a:srgbClr val="000000"/>
                          </a:solidFill>
                          <a:latin typeface="Calibri"/>
                        </a:rPr>
                        <a:t>LME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4.750 </a:t>
                      </a: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USD/ton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Al</a:t>
                      </a:r>
                      <a:r>
                        <a:rPr lang="tr-TR" sz="1800" b="0" i="0" u="none" strike="noStrike" baseline="-25000" dirty="0" err="1">
                          <a:solidFill>
                            <a:srgbClr val="000000"/>
                          </a:solidFill>
                          <a:latin typeface="Calibri"/>
                        </a:rPr>
                        <a:t>LME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1.650 </a:t>
                      </a:r>
                      <a:r>
                        <a:rPr lang="tr-TR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usd</a:t>
                      </a: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/ton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6 Dikdörtgen"/>
          <p:cNvSpPr/>
          <p:nvPr/>
        </p:nvSpPr>
        <p:spPr>
          <a:xfrm>
            <a:off x="7786710" y="1000108"/>
            <a:ext cx="1071570" cy="48577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Dikdörtgen"/>
          <p:cNvSpPr/>
          <p:nvPr/>
        </p:nvSpPr>
        <p:spPr>
          <a:xfrm>
            <a:off x="928662" y="500042"/>
            <a:ext cx="7215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Comparison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Copper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in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</a:t>
            </a:r>
            <a:endParaRPr lang="en-US" sz="2800" dirty="0" smtClean="0"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4" name="13 Tablo"/>
          <p:cNvGraphicFramePr>
            <a:graphicFrameLocks noGrp="1"/>
          </p:cNvGraphicFramePr>
          <p:nvPr/>
        </p:nvGraphicFramePr>
        <p:xfrm>
          <a:off x="357158" y="1071546"/>
          <a:ext cx="8137561" cy="4714903"/>
        </p:xfrm>
        <a:graphic>
          <a:graphicData uri="http://schemas.openxmlformats.org/drawingml/2006/table">
            <a:tbl>
              <a:tblPr/>
              <a:tblGrid>
                <a:gridCol w="1214446"/>
                <a:gridCol w="928694"/>
                <a:gridCol w="857256"/>
                <a:gridCol w="1071570"/>
                <a:gridCol w="1143008"/>
                <a:gridCol w="928694"/>
                <a:gridCol w="928694"/>
                <a:gridCol w="1065199"/>
              </a:tblGrid>
              <a:tr h="36773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Copper</a:t>
                      </a: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Cable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Equivalent</a:t>
                      </a: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Aluminium </a:t>
                      </a:r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Cable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698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Cable</a:t>
                      </a:r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Type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Cross</a:t>
                      </a:r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Section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Cu</a:t>
                      </a:r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Factor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Price</a:t>
                      </a:r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(USD/km)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Cable</a:t>
                      </a:r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Type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Cross</a:t>
                      </a:r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Section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 </a:t>
                      </a:r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Factor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Price</a:t>
                      </a:r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(USD/km)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773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NYY</a:t>
                      </a: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4x10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356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2282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NAYY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4x16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173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796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773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NYY</a:t>
                      </a: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4x95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3382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19529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NAYY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4x150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1620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5967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773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NYY</a:t>
                      </a: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4x240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8544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49653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NAYY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4x400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4320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15200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773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NYM</a:t>
                      </a: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4x2,5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584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NAYM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4x4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505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773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NYM</a:t>
                      </a: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4x6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213,6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1317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NAYM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4x10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108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630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773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H07V-K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1,5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13,35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76,15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AH07V-K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2,5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6,75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773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H07V-K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623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3404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AH07V-K</a:t>
                      </a: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324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1680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773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H07V-K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1335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7363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AH07V-K</a:t>
                      </a: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240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648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3420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773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H05VV-F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4x0,75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26,7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216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AH05VV-F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4x1,5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773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H05VV-F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4x2,5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586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AH05VV-F</a:t>
                      </a: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4x4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43,2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425</a:t>
                      </a:r>
                    </a:p>
                  </a:txBody>
                  <a:tcPr marL="9525" marR="9525" marT="9525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14 Tablo"/>
          <p:cNvGraphicFramePr>
            <a:graphicFrameLocks noGrp="1"/>
          </p:cNvGraphicFramePr>
          <p:nvPr/>
        </p:nvGraphicFramePr>
        <p:xfrm>
          <a:off x="3714744" y="6147458"/>
          <a:ext cx="2857520" cy="567690"/>
        </p:xfrm>
        <a:graphic>
          <a:graphicData uri="http://schemas.openxmlformats.org/drawingml/2006/table">
            <a:tbl>
              <a:tblPr/>
              <a:tblGrid>
                <a:gridCol w="1214446"/>
                <a:gridCol w="1643074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Cu</a:t>
                      </a:r>
                      <a:r>
                        <a:rPr lang="tr-TR" sz="1800" b="0" i="0" u="none" strike="noStrike" baseline="-25000" dirty="0" err="1">
                          <a:solidFill>
                            <a:srgbClr val="000000"/>
                          </a:solidFill>
                          <a:latin typeface="Calibri"/>
                        </a:rPr>
                        <a:t>LME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4.750 </a:t>
                      </a: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USD/ton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Al</a:t>
                      </a:r>
                      <a:r>
                        <a:rPr lang="tr-TR" sz="1800" b="0" i="0" u="none" strike="noStrike" baseline="-25000" dirty="0" err="1">
                          <a:solidFill>
                            <a:srgbClr val="000000"/>
                          </a:solidFill>
                          <a:latin typeface="Calibri"/>
                        </a:rPr>
                        <a:t>LME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1.650 </a:t>
                      </a:r>
                      <a:r>
                        <a:rPr lang="tr-TR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usd</a:t>
                      </a: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/ton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9" name="8 Dikdörtgen"/>
          <p:cNvSpPr/>
          <p:nvPr/>
        </p:nvSpPr>
        <p:spPr>
          <a:xfrm>
            <a:off x="2786050" y="1071546"/>
            <a:ext cx="5143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1400" dirty="0" smtClean="0"/>
              <a:t>LME CASH METAL PRICE GRAPH USD/</a:t>
            </a:r>
            <a:r>
              <a:rPr lang="tr-TR" sz="1400" dirty="0" err="1" smtClean="0"/>
              <a:t>tonne</a:t>
            </a:r>
            <a:r>
              <a:rPr lang="tr-TR" sz="1400" dirty="0" smtClean="0"/>
              <a:t> </a:t>
            </a:r>
            <a:endParaRPr lang="en-US" sz="1400" dirty="0" smtClean="0"/>
          </a:p>
        </p:txBody>
      </p:sp>
      <p:sp>
        <p:nvSpPr>
          <p:cNvPr id="7" name="6 Dikdörtgen"/>
          <p:cNvSpPr/>
          <p:nvPr/>
        </p:nvSpPr>
        <p:spPr>
          <a:xfrm>
            <a:off x="6786610" y="1571612"/>
            <a:ext cx="142872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dirty="0" err="1" smtClean="0"/>
              <a:t>Today</a:t>
            </a:r>
            <a:r>
              <a:rPr lang="tr-TR" dirty="0" smtClean="0"/>
              <a:t> </a:t>
            </a:r>
          </a:p>
          <a:p>
            <a:pPr algn="ctr">
              <a:defRPr/>
            </a:pPr>
            <a:endParaRPr lang="tr-TR" sz="600" dirty="0" smtClean="0"/>
          </a:p>
          <a:p>
            <a:pPr algn="ctr">
              <a:defRPr/>
            </a:pPr>
            <a:r>
              <a:rPr lang="tr-TR" dirty="0" smtClean="0"/>
              <a:t>Al  1650</a:t>
            </a:r>
          </a:p>
          <a:p>
            <a:pPr algn="ctr">
              <a:defRPr/>
            </a:pPr>
            <a:r>
              <a:rPr lang="en-US" dirty="0" smtClean="0"/>
              <a:t>C</a:t>
            </a:r>
            <a:r>
              <a:rPr lang="tr-TR" dirty="0" smtClean="0"/>
              <a:t>u 4750</a:t>
            </a:r>
            <a:endParaRPr lang="en-US" dirty="0" smtClean="0"/>
          </a:p>
        </p:txBody>
      </p:sp>
      <p:sp>
        <p:nvSpPr>
          <p:cNvPr id="13" name="12 Dikdörtgen"/>
          <p:cNvSpPr/>
          <p:nvPr/>
        </p:nvSpPr>
        <p:spPr>
          <a:xfrm>
            <a:off x="928662" y="500042"/>
            <a:ext cx="7215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Comparison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Copper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in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</a:t>
            </a:r>
            <a:endParaRPr lang="en-US" sz="2800" dirty="0" smtClean="0"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Picture 2" descr="C:\Users\Selman\Downloads\analiz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1285860"/>
            <a:ext cx="7215238" cy="4791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9" name="8 Dikdörtgen"/>
          <p:cNvSpPr/>
          <p:nvPr/>
        </p:nvSpPr>
        <p:spPr>
          <a:xfrm>
            <a:off x="2786050" y="1071546"/>
            <a:ext cx="5143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1400" dirty="0" smtClean="0"/>
              <a:t>LME CASH METAL PRICE GRAPH USD/</a:t>
            </a:r>
            <a:r>
              <a:rPr lang="tr-TR" sz="1400" dirty="0" err="1" smtClean="0"/>
              <a:t>tonne</a:t>
            </a:r>
            <a:r>
              <a:rPr lang="tr-TR" sz="1400" dirty="0" smtClean="0"/>
              <a:t> </a:t>
            </a:r>
            <a:endParaRPr lang="en-US" sz="1400" dirty="0" smtClean="0"/>
          </a:p>
        </p:txBody>
      </p:sp>
      <p:sp>
        <p:nvSpPr>
          <p:cNvPr id="7" name="6 Dikdörtgen"/>
          <p:cNvSpPr/>
          <p:nvPr/>
        </p:nvSpPr>
        <p:spPr>
          <a:xfrm>
            <a:off x="357158" y="1643050"/>
            <a:ext cx="371477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tr-TR" sz="900" dirty="0" smtClean="0"/>
          </a:p>
          <a:p>
            <a:pPr algn="ctr">
              <a:defRPr/>
            </a:pPr>
            <a:r>
              <a:rPr lang="tr-TR" sz="2800" dirty="0" err="1" smtClean="0"/>
              <a:t>LME</a:t>
            </a:r>
            <a:r>
              <a:rPr lang="tr-TR" sz="2800" baseline="-25000" dirty="0" err="1" smtClean="0"/>
              <a:t>Al</a:t>
            </a:r>
            <a:r>
              <a:rPr lang="tr-TR" sz="2800" dirty="0" smtClean="0"/>
              <a:t>  2067 </a:t>
            </a:r>
            <a:r>
              <a:rPr lang="tr-TR" sz="2000" dirty="0" smtClean="0"/>
              <a:t>USD/</a:t>
            </a:r>
            <a:r>
              <a:rPr lang="tr-TR" sz="2000" dirty="0" err="1" smtClean="0"/>
              <a:t>Mton</a:t>
            </a:r>
            <a:endParaRPr lang="tr-TR" sz="2800" dirty="0" smtClean="0"/>
          </a:p>
          <a:p>
            <a:pPr algn="ctr">
              <a:defRPr/>
            </a:pPr>
            <a:r>
              <a:rPr lang="tr-TR" sz="2800" dirty="0" smtClean="0"/>
              <a:t>LME</a:t>
            </a:r>
            <a:r>
              <a:rPr lang="en-US" sz="2800" baseline="-25000" dirty="0" smtClean="0"/>
              <a:t>C</a:t>
            </a:r>
            <a:r>
              <a:rPr lang="tr-TR" sz="2800" baseline="-25000" dirty="0" smtClean="0"/>
              <a:t>u</a:t>
            </a:r>
            <a:r>
              <a:rPr lang="tr-TR" sz="2800" dirty="0" smtClean="0"/>
              <a:t> 6750 </a:t>
            </a:r>
            <a:r>
              <a:rPr lang="tr-TR" sz="2000" dirty="0" smtClean="0"/>
              <a:t>USD/</a:t>
            </a:r>
            <a:r>
              <a:rPr lang="tr-TR" sz="2000" dirty="0" err="1" smtClean="0"/>
              <a:t>Mton</a:t>
            </a:r>
            <a:endParaRPr lang="en-US" sz="2800" dirty="0" smtClean="0"/>
          </a:p>
        </p:txBody>
      </p:sp>
      <p:sp>
        <p:nvSpPr>
          <p:cNvPr id="13" name="12 Dikdörtgen"/>
          <p:cNvSpPr/>
          <p:nvPr/>
        </p:nvSpPr>
        <p:spPr>
          <a:xfrm>
            <a:off x="928662" y="500042"/>
            <a:ext cx="7215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Comparison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Copper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in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</a:t>
            </a:r>
            <a:endParaRPr lang="en-US" sz="2800" dirty="0" smtClean="0"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/>
          <a:srcRect l="35725" t="23177" r="8712" b="19922"/>
          <a:stretch>
            <a:fillRect/>
          </a:stretch>
        </p:blipFill>
        <p:spPr bwMode="auto">
          <a:xfrm>
            <a:off x="4429522" y="1643294"/>
            <a:ext cx="4714478" cy="271440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/>
          <a:srcRect l="35871" t="25391" r="8638" b="17969"/>
          <a:stretch>
            <a:fillRect/>
          </a:stretch>
        </p:blipFill>
        <p:spPr bwMode="auto">
          <a:xfrm>
            <a:off x="-32" y="3071810"/>
            <a:ext cx="4730345" cy="2714644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285728"/>
            <a:ext cx="850112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Content</a:t>
            </a:r>
            <a:r>
              <a:rPr kumimoji="0" lang="tr-TR" sz="28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tr-TR" sz="32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of 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Presentation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1- Analyzing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tr-TR" sz="20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the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feasibility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kumimoji="0" lang="tr-TR" sz="20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1.1- Reel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Disadvantages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Aluminium Cables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1.2-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Comparisons of Conductive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Metals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 various applications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Underground&amp;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Aerial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&amp;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Building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Applications</a:t>
            </a:r>
            <a:endParaRPr lang="tr-TR" sz="2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3- Aluminium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.1-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Design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Criteria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&amp;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Tests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.2- Types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&amp;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Application Areas of A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luminium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.3-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Predictions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on Aluminium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4-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Challenges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R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	4.1-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Integrity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Fine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Wires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R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	4.2-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Connection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Terminatio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n</a:t>
            </a:r>
            <a:endParaRPr lang="en-US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2214579" y="428604"/>
            <a:ext cx="5000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Overhead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Conductors</a:t>
            </a:r>
          </a:p>
        </p:txBody>
      </p:sp>
      <p:sp>
        <p:nvSpPr>
          <p:cNvPr id="5" name="4 Dikdörtgen"/>
          <p:cNvSpPr/>
          <p:nvPr/>
        </p:nvSpPr>
        <p:spPr>
          <a:xfrm>
            <a:off x="1214414" y="3643314"/>
            <a:ext cx="1428760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400" dirty="0" smtClean="0">
                <a:latin typeface="Calibri" pitchFamily="34" charset="0"/>
              </a:rPr>
              <a:t>AAC</a:t>
            </a:r>
            <a:endParaRPr lang="en-US" sz="22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endParaRPr lang="tr-TR" sz="6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400" dirty="0" smtClean="0">
                <a:latin typeface="Calibri" pitchFamily="34" charset="0"/>
              </a:rPr>
              <a:t>ACSR</a:t>
            </a:r>
            <a:endParaRPr lang="tr-TR" sz="2200" dirty="0" smtClean="0">
              <a:latin typeface="Calibri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28670"/>
            <a:ext cx="914400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Selman\Desktop\sahra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1214414" y="4554289"/>
            <a:ext cx="1571636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400" dirty="0" smtClean="0">
                <a:latin typeface="Calibri" pitchFamily="34" charset="0"/>
              </a:rPr>
              <a:t>AAAC</a:t>
            </a:r>
            <a:endParaRPr lang="tr-TR" sz="22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endParaRPr lang="tr-TR" sz="6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400" dirty="0" smtClean="0">
                <a:latin typeface="Calibri" pitchFamily="34" charset="0"/>
              </a:rPr>
              <a:t>AACSR</a:t>
            </a:r>
            <a:endParaRPr lang="tr-TR" sz="2200" dirty="0" smtClean="0">
              <a:latin typeface="Calibri" pitchFamily="34" charset="0"/>
            </a:endParaRPr>
          </a:p>
        </p:txBody>
      </p:sp>
      <p:pic>
        <p:nvPicPr>
          <p:cNvPr id="9" name="Picture 2" descr="C:\Users\Selman\Desktop\Sunum için Şeffaf Ürünler\Untitled-5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13" y="3286124"/>
            <a:ext cx="6429388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3465" y="3500439"/>
            <a:ext cx="4790537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28671"/>
            <a:ext cx="914403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Dikdörtgen"/>
          <p:cNvSpPr/>
          <p:nvPr/>
        </p:nvSpPr>
        <p:spPr>
          <a:xfrm>
            <a:off x="2214579" y="428604"/>
            <a:ext cx="5000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Aerial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Bundled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Cables</a:t>
            </a:r>
          </a:p>
        </p:txBody>
      </p:sp>
      <p:sp>
        <p:nvSpPr>
          <p:cNvPr id="5" name="4 Dikdörtgen"/>
          <p:cNvSpPr/>
          <p:nvPr/>
        </p:nvSpPr>
        <p:spPr>
          <a:xfrm>
            <a:off x="428597" y="3582605"/>
            <a:ext cx="614366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tr-TR" sz="2200" dirty="0" smtClean="0">
                <a:latin typeface="Calibri" pitchFamily="34" charset="0"/>
              </a:rPr>
              <a:t> </a:t>
            </a:r>
            <a:r>
              <a:rPr lang="en-US" sz="2200" dirty="0" smtClean="0">
                <a:latin typeface="Calibri" pitchFamily="34" charset="0"/>
              </a:rPr>
              <a:t>For temporary supplies</a:t>
            </a:r>
            <a:r>
              <a:rPr lang="tr-TR" sz="2200" dirty="0" smtClean="0">
                <a:latin typeface="Calibri" pitchFamily="34" charset="0"/>
              </a:rPr>
              <a:t>,</a:t>
            </a:r>
            <a:endParaRPr lang="en-US" sz="22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endParaRPr lang="tr-TR" sz="6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2200" dirty="0" smtClean="0">
                <a:latin typeface="Calibri" pitchFamily="34" charset="0"/>
              </a:rPr>
              <a:t> </a:t>
            </a:r>
            <a:r>
              <a:rPr lang="en-US" sz="2200" dirty="0" smtClean="0">
                <a:latin typeface="Calibri" pitchFamily="34" charset="0"/>
              </a:rPr>
              <a:t>In theft prone areas</a:t>
            </a:r>
            <a:r>
              <a:rPr lang="tr-TR" sz="2200" dirty="0" smtClean="0">
                <a:latin typeface="Calibri" pitchFamily="34" charset="0"/>
              </a:rPr>
              <a:t> i</a:t>
            </a:r>
            <a:r>
              <a:rPr lang="en-US" sz="2200" dirty="0" err="1" smtClean="0">
                <a:latin typeface="Calibri" pitchFamily="34" charset="0"/>
              </a:rPr>
              <a:t>nstead</a:t>
            </a:r>
            <a:r>
              <a:rPr lang="en-US" sz="2200" dirty="0" smtClean="0">
                <a:latin typeface="Calibri" pitchFamily="34" charset="0"/>
              </a:rPr>
              <a:t> of bare conductors</a:t>
            </a:r>
            <a:r>
              <a:rPr lang="tr-TR" sz="2200" dirty="0" smtClean="0">
                <a:latin typeface="Calibri" pitchFamily="34" charset="0"/>
              </a:rPr>
              <a:t>,</a:t>
            </a:r>
          </a:p>
          <a:p>
            <a:pPr>
              <a:buFont typeface="Wingdings" pitchFamily="2" charset="2"/>
              <a:buChar char="Ø"/>
            </a:pPr>
            <a:endParaRPr lang="tr-TR" sz="6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2200" dirty="0" smtClean="0">
                <a:latin typeface="Calibri" pitchFamily="34" charset="0"/>
              </a:rPr>
              <a:t> </a:t>
            </a:r>
            <a:r>
              <a:rPr lang="en-US" sz="2200" dirty="0" smtClean="0">
                <a:latin typeface="Calibri" pitchFamily="34" charset="0"/>
              </a:rPr>
              <a:t>In hilly terrains</a:t>
            </a:r>
            <a:r>
              <a:rPr lang="tr-TR" sz="2200" dirty="0" smtClean="0">
                <a:latin typeface="Calibri" pitchFamily="34" charset="0"/>
              </a:rPr>
              <a:t>,</a:t>
            </a:r>
          </a:p>
          <a:p>
            <a:pPr>
              <a:buFont typeface="Wingdings" pitchFamily="2" charset="2"/>
              <a:buChar char="Ø"/>
            </a:pPr>
            <a:endParaRPr lang="tr-TR" sz="6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2200" dirty="0" smtClean="0">
                <a:latin typeface="Calibri" pitchFamily="34" charset="0"/>
              </a:rPr>
              <a:t> </a:t>
            </a:r>
            <a:r>
              <a:rPr lang="en-US" sz="2200" dirty="0" smtClean="0">
                <a:latin typeface="Calibri" pitchFamily="34" charset="0"/>
              </a:rPr>
              <a:t>In developing urban complex</a:t>
            </a:r>
            <a:r>
              <a:rPr lang="tr-TR" sz="2200" dirty="0" smtClean="0">
                <a:latin typeface="Calibri" pitchFamily="34" charset="0"/>
              </a:rPr>
              <a:t>,</a:t>
            </a:r>
          </a:p>
          <a:p>
            <a:pPr>
              <a:buFont typeface="Wingdings" pitchFamily="2" charset="2"/>
              <a:buChar char="Ø"/>
            </a:pPr>
            <a:endParaRPr lang="tr-TR" sz="600" dirty="0" err="1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2200" dirty="0" smtClean="0">
                <a:latin typeface="Calibri" pitchFamily="34" charset="0"/>
              </a:rPr>
              <a:t> D</a:t>
            </a:r>
            <a:r>
              <a:rPr lang="en-US" sz="2200" dirty="0" smtClean="0">
                <a:latin typeface="Calibri" pitchFamily="34" charset="0"/>
              </a:rPr>
              <a:t>anger risk of touching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en-US" sz="2200" dirty="0" smtClean="0">
                <a:latin typeface="Calibri" pitchFamily="34" charset="0"/>
              </a:rPr>
              <a:t>trees</a:t>
            </a:r>
            <a:r>
              <a:rPr lang="tr-TR" sz="2200" dirty="0" smtClean="0">
                <a:latin typeface="Calibri" pitchFamily="34" charset="0"/>
              </a:rPr>
              <a:t>, </a:t>
            </a:r>
          </a:p>
          <a:p>
            <a:pPr>
              <a:buFont typeface="Wingdings" pitchFamily="2" charset="2"/>
              <a:buChar char="Ø"/>
            </a:pP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200" dirty="0" err="1" smtClean="0">
                <a:latin typeface="Calibri" pitchFamily="34" charset="0"/>
              </a:rPr>
              <a:t>In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200" dirty="0" err="1" smtClean="0">
                <a:latin typeface="Calibri" pitchFamily="34" charset="0"/>
              </a:rPr>
              <a:t>rainy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200" dirty="0" err="1" smtClean="0">
                <a:latin typeface="Calibri" pitchFamily="34" charset="0"/>
              </a:rPr>
              <a:t>lands</a:t>
            </a:r>
            <a:r>
              <a:rPr lang="tr-TR" sz="2200" dirty="0" smtClean="0">
                <a:latin typeface="Calibri" pitchFamily="34" charset="0"/>
              </a:rPr>
              <a:t>,</a:t>
            </a:r>
          </a:p>
        </p:txBody>
      </p:sp>
      <p:pic>
        <p:nvPicPr>
          <p:cNvPr id="7" name="Picture 2" descr="C:\Users\Selman\Desktop\sahra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285728"/>
            <a:ext cx="850112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Content</a:t>
            </a:r>
            <a:r>
              <a:rPr kumimoji="0" lang="tr-TR" sz="28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tr-TR" sz="32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of 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Presentation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1- Analyzing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the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feasibility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1.1- Reel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Disadvantages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of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Aluminium Cables</a:t>
            </a:r>
            <a:endParaRPr lang="tr-TR" sz="2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1.2-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Comparisons of Conductive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Metals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in various applications</a:t>
            </a:r>
            <a:endParaRPr lang="tr-TR" sz="2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Aluminium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Cable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Applications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(_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Underground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_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Aerial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_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Building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_)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3- Aluminium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.1-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Design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Criteria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&amp;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Tests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.2- Types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&amp;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Application Areas of A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luminium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.3-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Predictions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on Aluminium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4-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Challenges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R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	4.1-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Integrity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of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Fine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Wires</a:t>
            </a:r>
            <a:endParaRPr lang="tr-TR" sz="2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R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	4.2-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Connection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Terminatio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n</a:t>
            </a:r>
            <a:endParaRPr lang="en-US" sz="2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1500167" y="428605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Types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of LV&amp;MV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Aerial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Bundled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Cables</a:t>
            </a:r>
          </a:p>
        </p:txBody>
      </p:sp>
      <p:pic>
        <p:nvPicPr>
          <p:cNvPr id="15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pic>
        <p:nvPicPr>
          <p:cNvPr id="3074" name="Picture 2" descr="C:\Users\Selman\Desktop\Sunum için Şeffaf Ürünler\Untitled-4.png"/>
          <p:cNvPicPr>
            <a:picLocks noChangeAspect="1" noChangeArrowheads="1"/>
          </p:cNvPicPr>
          <p:nvPr/>
        </p:nvPicPr>
        <p:blipFill>
          <a:blip r:embed="rId4"/>
          <a:srcRect r="12177"/>
          <a:stretch>
            <a:fillRect/>
          </a:stretch>
        </p:blipFill>
        <p:spPr bwMode="auto">
          <a:xfrm rot="1181964">
            <a:off x="-487747" y="1981979"/>
            <a:ext cx="4423474" cy="1689008"/>
          </a:xfrm>
          <a:prstGeom prst="rect">
            <a:avLst/>
          </a:prstGeom>
          <a:noFill/>
        </p:spPr>
      </p:pic>
      <p:pic>
        <p:nvPicPr>
          <p:cNvPr id="3075" name="Picture 3" descr="C:\Users\Selman\Desktop\Sunum için Şeffaf Ürünler\Untitled-18.png"/>
          <p:cNvPicPr>
            <a:picLocks noChangeAspect="1" noChangeArrowheads="1"/>
          </p:cNvPicPr>
          <p:nvPr/>
        </p:nvPicPr>
        <p:blipFill>
          <a:blip r:embed="rId5"/>
          <a:srcRect r="14309"/>
          <a:stretch>
            <a:fillRect/>
          </a:stretch>
        </p:blipFill>
        <p:spPr bwMode="auto">
          <a:xfrm rot="9332835">
            <a:off x="5808839" y="837051"/>
            <a:ext cx="4800787" cy="1897786"/>
          </a:xfrm>
          <a:prstGeom prst="rect">
            <a:avLst/>
          </a:prstGeom>
          <a:noFill/>
        </p:spPr>
      </p:pic>
      <p:pic>
        <p:nvPicPr>
          <p:cNvPr id="3076" name="Picture 4" descr="C:\Users\Selman\Desktop\Sunum için Şeffaf Ürünler\Untitled-1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131773">
            <a:off x="-326353" y="940073"/>
            <a:ext cx="3816366" cy="1266825"/>
          </a:xfrm>
          <a:prstGeom prst="rect">
            <a:avLst/>
          </a:prstGeom>
          <a:noFill/>
        </p:spPr>
      </p:pic>
      <p:pic>
        <p:nvPicPr>
          <p:cNvPr id="3078" name="Picture 6" descr="C:\Users\Selman\Desktop\Sunum için Şeffaf Ürünler\Untitled-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9199176">
            <a:off x="5881918" y="2778121"/>
            <a:ext cx="4762500" cy="1446695"/>
          </a:xfrm>
          <a:prstGeom prst="rect">
            <a:avLst/>
          </a:prstGeom>
          <a:noFill/>
        </p:spPr>
      </p:pic>
      <p:pic>
        <p:nvPicPr>
          <p:cNvPr id="13" name="Picture 2" descr="C:\Users\Selman\Desktop\1.PNG"/>
          <p:cNvPicPr>
            <a:picLocks noChangeAspect="1" noChangeArrowheads="1"/>
          </p:cNvPicPr>
          <p:nvPr/>
        </p:nvPicPr>
        <p:blipFill>
          <a:blip r:embed="rId8"/>
          <a:srcRect t="8893" r="19579" b="7178"/>
          <a:stretch>
            <a:fillRect/>
          </a:stretch>
        </p:blipFill>
        <p:spPr bwMode="auto">
          <a:xfrm rot="1275845">
            <a:off x="-965679" y="3657944"/>
            <a:ext cx="4888639" cy="2527175"/>
          </a:xfrm>
          <a:prstGeom prst="rect">
            <a:avLst/>
          </a:prstGeom>
          <a:noFill/>
        </p:spPr>
      </p:pic>
      <p:pic>
        <p:nvPicPr>
          <p:cNvPr id="17" name="Picture 2" descr="C:\Users\Selman\Desktop\Sunum için Şeffaf Ürünler\Untitled-6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9214968">
            <a:off x="6479546" y="3998268"/>
            <a:ext cx="4538092" cy="1590675"/>
          </a:xfrm>
          <a:prstGeom prst="rect">
            <a:avLst/>
          </a:prstGeom>
          <a:noFill/>
        </p:spPr>
      </p:pic>
      <p:pic>
        <p:nvPicPr>
          <p:cNvPr id="18" name="Picture 2" descr="D:\Dağıtım\Web Sitesi&amp;Katalog&amp;Broşür Çalışmaları\Şeffaf Ürünler_Düz\sahra (16) copy.PNG"/>
          <p:cNvPicPr>
            <a:picLocks noChangeAspect="1" noChangeArrowheads="1"/>
          </p:cNvPicPr>
          <p:nvPr/>
        </p:nvPicPr>
        <p:blipFill>
          <a:blip r:embed="rId10"/>
          <a:srcRect t="37143" r="19982" b="44285"/>
          <a:stretch>
            <a:fillRect/>
          </a:stretch>
        </p:blipFill>
        <p:spPr bwMode="auto">
          <a:xfrm rot="16200000">
            <a:off x="1955605" y="4473759"/>
            <a:ext cx="4732724" cy="928694"/>
          </a:xfrm>
          <a:prstGeom prst="rect">
            <a:avLst/>
          </a:prstGeom>
          <a:noFill/>
        </p:spPr>
      </p:pic>
      <p:pic>
        <p:nvPicPr>
          <p:cNvPr id="19" name="Picture 3" descr="D:\Dağıtım\Web Sitesi&amp;Katalog&amp;Broşür Çalışmaları\Şeffaf Ürünler_Düz\sahra (32) copy.PNG"/>
          <p:cNvPicPr>
            <a:picLocks noChangeAspect="1" noChangeArrowheads="1"/>
          </p:cNvPicPr>
          <p:nvPr/>
        </p:nvPicPr>
        <p:blipFill>
          <a:blip r:embed="rId11"/>
          <a:srcRect t="42857" r="20935" b="45714"/>
          <a:stretch>
            <a:fillRect/>
          </a:stretch>
        </p:blipFill>
        <p:spPr bwMode="auto">
          <a:xfrm rot="16200000">
            <a:off x="2982505" y="4661305"/>
            <a:ext cx="4464875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1500167" y="428605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Types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of LV&amp;MV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Aerial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Bundled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Cables</a:t>
            </a:r>
          </a:p>
        </p:txBody>
      </p:sp>
      <p:pic>
        <p:nvPicPr>
          <p:cNvPr id="15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pic>
        <p:nvPicPr>
          <p:cNvPr id="3074" name="Picture 2" descr="C:\Users\Selman\Desktop\Sunum için Şeffaf Ürünler\Untitled-4.png"/>
          <p:cNvPicPr>
            <a:picLocks noChangeAspect="1" noChangeArrowheads="1"/>
          </p:cNvPicPr>
          <p:nvPr/>
        </p:nvPicPr>
        <p:blipFill>
          <a:blip r:embed="rId4"/>
          <a:srcRect r="12177"/>
          <a:stretch>
            <a:fillRect/>
          </a:stretch>
        </p:blipFill>
        <p:spPr bwMode="auto">
          <a:xfrm rot="1181964">
            <a:off x="-487747" y="1981979"/>
            <a:ext cx="4423474" cy="1689008"/>
          </a:xfrm>
          <a:prstGeom prst="rect">
            <a:avLst/>
          </a:prstGeom>
          <a:noFill/>
        </p:spPr>
      </p:pic>
      <p:pic>
        <p:nvPicPr>
          <p:cNvPr id="3075" name="Picture 3" descr="C:\Users\Selman\Desktop\Sunum için Şeffaf Ürünler\Untitled-18.png"/>
          <p:cNvPicPr>
            <a:picLocks noChangeAspect="1" noChangeArrowheads="1"/>
          </p:cNvPicPr>
          <p:nvPr/>
        </p:nvPicPr>
        <p:blipFill>
          <a:blip r:embed="rId5"/>
          <a:srcRect r="14309"/>
          <a:stretch>
            <a:fillRect/>
          </a:stretch>
        </p:blipFill>
        <p:spPr bwMode="auto">
          <a:xfrm rot="9332835">
            <a:off x="5808839" y="837051"/>
            <a:ext cx="4800787" cy="1897786"/>
          </a:xfrm>
          <a:prstGeom prst="rect">
            <a:avLst/>
          </a:prstGeom>
          <a:noFill/>
        </p:spPr>
      </p:pic>
      <p:pic>
        <p:nvPicPr>
          <p:cNvPr id="3076" name="Picture 4" descr="C:\Users\Selman\Desktop\Sunum için Şeffaf Ürünler\Untitled-1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131773">
            <a:off x="-326353" y="940073"/>
            <a:ext cx="3816366" cy="1266825"/>
          </a:xfrm>
          <a:prstGeom prst="rect">
            <a:avLst/>
          </a:prstGeom>
          <a:noFill/>
        </p:spPr>
      </p:pic>
      <p:pic>
        <p:nvPicPr>
          <p:cNvPr id="3078" name="Picture 6" descr="C:\Users\Selman\Desktop\Sunum için Şeffaf Ürünler\Untitled-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9199176">
            <a:off x="5881918" y="2778121"/>
            <a:ext cx="4762500" cy="1446695"/>
          </a:xfrm>
          <a:prstGeom prst="rect">
            <a:avLst/>
          </a:prstGeom>
          <a:noFill/>
        </p:spPr>
      </p:pic>
      <p:pic>
        <p:nvPicPr>
          <p:cNvPr id="13" name="Picture 2" descr="C:\Users\Selman\Desktop\1.PNG"/>
          <p:cNvPicPr>
            <a:picLocks noChangeAspect="1" noChangeArrowheads="1"/>
          </p:cNvPicPr>
          <p:nvPr/>
        </p:nvPicPr>
        <p:blipFill>
          <a:blip r:embed="rId8"/>
          <a:srcRect t="8893" r="19579" b="7178"/>
          <a:stretch>
            <a:fillRect/>
          </a:stretch>
        </p:blipFill>
        <p:spPr bwMode="auto">
          <a:xfrm rot="1275845">
            <a:off x="-965679" y="3657944"/>
            <a:ext cx="4888639" cy="2527175"/>
          </a:xfrm>
          <a:prstGeom prst="rect">
            <a:avLst/>
          </a:prstGeom>
          <a:noFill/>
        </p:spPr>
      </p:pic>
      <p:sp>
        <p:nvSpPr>
          <p:cNvPr id="12" name="11 Oval"/>
          <p:cNvSpPr/>
          <p:nvPr/>
        </p:nvSpPr>
        <p:spPr>
          <a:xfrm rot="951012">
            <a:off x="18190" y="3977879"/>
            <a:ext cx="3847135" cy="2238339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Selman\Desktop\Sunum için Şeffaf Ürünler\Untitled-6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9214968">
            <a:off x="6479546" y="3998268"/>
            <a:ext cx="4538092" cy="1590675"/>
          </a:xfrm>
          <a:prstGeom prst="rect">
            <a:avLst/>
          </a:prstGeom>
          <a:noFill/>
        </p:spPr>
      </p:pic>
      <p:sp>
        <p:nvSpPr>
          <p:cNvPr id="16" name="15 Oval"/>
          <p:cNvSpPr/>
          <p:nvPr/>
        </p:nvSpPr>
        <p:spPr>
          <a:xfrm rot="20253413">
            <a:off x="5359065" y="1095032"/>
            <a:ext cx="3935368" cy="2238339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:\Dağıtım\Web Sitesi&amp;Katalog&amp;Broşür Çalışmaları\Şeffaf Ürünler_Düz\sahra (16) copy.PNG"/>
          <p:cNvPicPr>
            <a:picLocks noChangeAspect="1" noChangeArrowheads="1"/>
          </p:cNvPicPr>
          <p:nvPr/>
        </p:nvPicPr>
        <p:blipFill>
          <a:blip r:embed="rId10"/>
          <a:srcRect t="37143" r="19982" b="44285"/>
          <a:stretch>
            <a:fillRect/>
          </a:stretch>
        </p:blipFill>
        <p:spPr bwMode="auto">
          <a:xfrm rot="16200000">
            <a:off x="1955605" y="4473759"/>
            <a:ext cx="4732724" cy="928694"/>
          </a:xfrm>
          <a:prstGeom prst="rect">
            <a:avLst/>
          </a:prstGeom>
          <a:noFill/>
        </p:spPr>
      </p:pic>
      <p:pic>
        <p:nvPicPr>
          <p:cNvPr id="1027" name="Picture 3" descr="D:\Dağıtım\Web Sitesi&amp;Katalog&amp;Broşür Çalışmaları\Şeffaf Ürünler_Düz\sahra (32) copy.PNG"/>
          <p:cNvPicPr>
            <a:picLocks noChangeAspect="1" noChangeArrowheads="1"/>
          </p:cNvPicPr>
          <p:nvPr/>
        </p:nvPicPr>
        <p:blipFill>
          <a:blip r:embed="rId11"/>
          <a:srcRect t="42857" r="20935" b="45714"/>
          <a:stretch>
            <a:fillRect/>
          </a:stretch>
        </p:blipFill>
        <p:spPr bwMode="auto">
          <a:xfrm rot="16200000">
            <a:off x="2982505" y="4661305"/>
            <a:ext cx="4464875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2214546" y="476888"/>
            <a:ext cx="5000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Underground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Cables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9947" y="3429000"/>
            <a:ext cx="4434053" cy="3429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Metin kutusu"/>
          <p:cNvSpPr txBox="1"/>
          <p:nvPr/>
        </p:nvSpPr>
        <p:spPr>
          <a:xfrm>
            <a:off x="571472" y="3323112"/>
            <a:ext cx="3786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latin typeface="Calibri" pitchFamily="34" charset="0"/>
              </a:rPr>
              <a:t>- </a:t>
            </a:r>
            <a:r>
              <a:rPr lang="tr-TR" sz="2800" dirty="0" err="1" smtClean="0">
                <a:latin typeface="Calibri" pitchFamily="34" charset="0"/>
              </a:rPr>
              <a:t>Insulation</a:t>
            </a:r>
            <a:r>
              <a:rPr lang="tr-TR" sz="2800" dirty="0" smtClean="0">
                <a:latin typeface="Calibri" pitchFamily="34" charset="0"/>
              </a:rPr>
              <a:t>&amp;</a:t>
            </a:r>
            <a:r>
              <a:rPr lang="tr-TR" sz="2800" dirty="0" err="1" smtClean="0">
                <a:latin typeface="Calibri" pitchFamily="34" charset="0"/>
              </a:rPr>
              <a:t>Sheathing</a:t>
            </a:r>
            <a:r>
              <a:rPr lang="tr-TR" sz="2800" dirty="0" smtClean="0">
                <a:latin typeface="Calibri" pitchFamily="34" charset="0"/>
              </a:rPr>
              <a:t>;</a:t>
            </a:r>
          </a:p>
          <a:p>
            <a:endParaRPr lang="tr-TR" sz="600" dirty="0" smtClean="0">
              <a:latin typeface="Calibri" pitchFamily="34" charset="0"/>
            </a:endParaRPr>
          </a:p>
          <a:p>
            <a:pPr algn="ctr"/>
            <a:r>
              <a:rPr lang="tr-TR" sz="2000" dirty="0" smtClean="0">
                <a:latin typeface="Calibri" pitchFamily="34" charset="0"/>
              </a:rPr>
              <a:t>XLPE, PVC, HFFR, </a:t>
            </a:r>
            <a:r>
              <a:rPr lang="tr-TR" sz="2000" dirty="0" err="1" smtClean="0">
                <a:latin typeface="Calibri" pitchFamily="34" charset="0"/>
              </a:rPr>
              <a:t>Rubber</a:t>
            </a:r>
            <a:r>
              <a:rPr lang="tr-TR" sz="2000" dirty="0" smtClean="0">
                <a:latin typeface="Calibri" pitchFamily="34" charset="0"/>
              </a:rPr>
              <a:t>..</a:t>
            </a:r>
          </a:p>
          <a:p>
            <a:pPr algn="ctr"/>
            <a:endParaRPr lang="tr-TR" sz="1000" dirty="0" smtClean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tr-TR" sz="2800" dirty="0" smtClean="0">
                <a:latin typeface="Calibri" pitchFamily="34" charset="0"/>
              </a:rPr>
              <a:t> </a:t>
            </a:r>
            <a:r>
              <a:rPr lang="tr-TR" sz="2800" dirty="0" err="1" smtClean="0">
                <a:latin typeface="Calibri" pitchFamily="34" charset="0"/>
              </a:rPr>
              <a:t>Armouring</a:t>
            </a:r>
            <a:endParaRPr lang="tr-TR" sz="2800" dirty="0" smtClean="0">
              <a:latin typeface="Calibri" pitchFamily="34" charset="0"/>
            </a:endParaRPr>
          </a:p>
          <a:p>
            <a:r>
              <a:rPr lang="tr-TR" sz="600" dirty="0" smtClean="0">
                <a:latin typeface="Calibri" pitchFamily="34" charset="0"/>
              </a:rPr>
              <a:t> </a:t>
            </a:r>
          </a:p>
          <a:p>
            <a:pPr algn="ctr"/>
            <a:r>
              <a:rPr lang="tr-TR" sz="2000" dirty="0" smtClean="0">
                <a:latin typeface="Calibri" pitchFamily="34" charset="0"/>
              </a:rPr>
              <a:t>SWA, STA, AWA, </a:t>
            </a:r>
            <a:r>
              <a:rPr lang="tr-TR" sz="2000" dirty="0" err="1" smtClean="0">
                <a:latin typeface="Calibri" pitchFamily="34" charset="0"/>
              </a:rPr>
              <a:t>Cu</a:t>
            </a:r>
            <a:r>
              <a:rPr lang="tr-TR" sz="2000" dirty="0" smtClean="0">
                <a:latin typeface="Calibri" pitchFamily="34" charset="0"/>
              </a:rPr>
              <a:t>, CW</a:t>
            </a:r>
          </a:p>
          <a:p>
            <a:pPr algn="ctr"/>
            <a:endParaRPr lang="tr-TR" sz="1000" dirty="0" smtClean="0">
              <a:latin typeface="Calibri" pitchFamily="34" charset="0"/>
            </a:endParaRPr>
          </a:p>
          <a:p>
            <a:r>
              <a:rPr lang="tr-TR" sz="2000" dirty="0" smtClean="0">
                <a:latin typeface="Calibri" pitchFamily="34" charset="0"/>
              </a:rPr>
              <a:t>- </a:t>
            </a:r>
            <a:r>
              <a:rPr lang="tr-TR" sz="2000" dirty="0" err="1" smtClean="0">
                <a:latin typeface="Calibri" pitchFamily="34" charset="0"/>
              </a:rPr>
              <a:t>Many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varieties</a:t>
            </a:r>
            <a:r>
              <a:rPr lang="tr-TR" sz="2000" dirty="0" smtClean="0">
                <a:latin typeface="Calibri" pitchFamily="34" charset="0"/>
              </a:rPr>
              <a:t> can be </a:t>
            </a:r>
            <a:r>
              <a:rPr lang="tr-TR" sz="2000" dirty="0" err="1" smtClean="0">
                <a:latin typeface="Calibri" pitchFamily="34" charset="0"/>
              </a:rPr>
              <a:t>applicable</a:t>
            </a:r>
            <a:endParaRPr lang="tr-TR" sz="2000" dirty="0" smtClean="0">
              <a:latin typeface="Calibri" pitchFamily="34" charset="0"/>
            </a:endParaRPr>
          </a:p>
          <a:p>
            <a:pPr algn="ctr"/>
            <a:endParaRPr lang="en-US" sz="2000" i="1" dirty="0">
              <a:latin typeface="Calibri" pitchFamily="34" charset="0"/>
            </a:endParaRPr>
          </a:p>
        </p:txBody>
      </p:sp>
      <p:pic>
        <p:nvPicPr>
          <p:cNvPr id="8" name="Picture 2" descr="C:\Users\Selman\Desktop\sahra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 t="6037" b="7032"/>
          <a:stretch>
            <a:fillRect/>
          </a:stretch>
        </p:blipFill>
        <p:spPr bwMode="auto">
          <a:xfrm>
            <a:off x="357158" y="1557334"/>
            <a:ext cx="857252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Dikdörtgen"/>
          <p:cNvSpPr/>
          <p:nvPr/>
        </p:nvSpPr>
        <p:spPr>
          <a:xfrm>
            <a:off x="428596" y="1071546"/>
            <a:ext cx="2817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 smtClean="0">
                <a:latin typeface="Calibri" pitchFamily="34" charset="0"/>
              </a:rPr>
              <a:t>- </a:t>
            </a:r>
            <a:r>
              <a:rPr lang="tr-TR" sz="2800" dirty="0" err="1" smtClean="0">
                <a:latin typeface="Calibri" pitchFamily="34" charset="0"/>
              </a:rPr>
              <a:t>Conductor</a:t>
            </a:r>
            <a:r>
              <a:rPr lang="tr-TR" sz="2800" dirty="0" smtClean="0">
                <a:latin typeface="Calibri" pitchFamily="34" charset="0"/>
              </a:rPr>
              <a:t> </a:t>
            </a:r>
            <a:r>
              <a:rPr lang="tr-TR" sz="2800" dirty="0" err="1" smtClean="0">
                <a:latin typeface="Calibri" pitchFamily="34" charset="0"/>
              </a:rPr>
              <a:t>Types</a:t>
            </a:r>
            <a:endParaRPr lang="tr-TR" sz="280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pic>
        <p:nvPicPr>
          <p:cNvPr id="1028" name="Picture 4" descr="C:\Users\Selman\Desktop\Sunum için Şeffaf Ürünler\Untitled-25.png"/>
          <p:cNvPicPr>
            <a:picLocks noChangeAspect="1" noChangeArrowheads="1"/>
          </p:cNvPicPr>
          <p:nvPr/>
        </p:nvPicPr>
        <p:blipFill>
          <a:blip r:embed="rId4"/>
          <a:srcRect t="5115" r="9804"/>
          <a:stretch>
            <a:fillRect/>
          </a:stretch>
        </p:blipFill>
        <p:spPr bwMode="auto">
          <a:xfrm rot="1200000">
            <a:off x="-1070479" y="4298503"/>
            <a:ext cx="4969760" cy="1718352"/>
          </a:xfrm>
          <a:prstGeom prst="rect">
            <a:avLst/>
          </a:prstGeom>
          <a:noFill/>
        </p:spPr>
      </p:pic>
      <p:pic>
        <p:nvPicPr>
          <p:cNvPr id="1030" name="Picture 6" descr="C:\Users\Selman\Desktop\Sunum için Şeffaf Ürünler\Untitled-38.png"/>
          <p:cNvPicPr>
            <a:picLocks noChangeAspect="1" noChangeArrowheads="1"/>
          </p:cNvPicPr>
          <p:nvPr/>
        </p:nvPicPr>
        <p:blipFill>
          <a:blip r:embed="rId5"/>
          <a:srcRect r="14450"/>
          <a:stretch>
            <a:fillRect/>
          </a:stretch>
        </p:blipFill>
        <p:spPr bwMode="auto">
          <a:xfrm rot="9600000">
            <a:off x="6045830" y="2478152"/>
            <a:ext cx="4357788" cy="1757655"/>
          </a:xfrm>
          <a:prstGeom prst="rect">
            <a:avLst/>
          </a:prstGeom>
          <a:noFill/>
        </p:spPr>
      </p:pic>
      <p:pic>
        <p:nvPicPr>
          <p:cNvPr id="13" name="Picture 5" descr="C:\Users\Selman\Desktop\Sunum için Şeffaf Ürünler\Untitled-26.png"/>
          <p:cNvPicPr>
            <a:picLocks noChangeAspect="1" noChangeArrowheads="1"/>
          </p:cNvPicPr>
          <p:nvPr/>
        </p:nvPicPr>
        <p:blipFill>
          <a:blip r:embed="rId6"/>
          <a:srcRect r="14199"/>
          <a:stretch>
            <a:fillRect/>
          </a:stretch>
        </p:blipFill>
        <p:spPr bwMode="auto">
          <a:xfrm rot="1200000">
            <a:off x="-726054" y="2629639"/>
            <a:ext cx="4800524" cy="1613863"/>
          </a:xfrm>
          <a:prstGeom prst="rect">
            <a:avLst/>
          </a:prstGeom>
          <a:noFill/>
        </p:spPr>
      </p:pic>
      <p:pic>
        <p:nvPicPr>
          <p:cNvPr id="14" name="Picture 2" descr="C:\Users\Selman\Desktop\Sunum için Şeffaf Ürünler\Untitled-28.png"/>
          <p:cNvPicPr>
            <a:picLocks noChangeArrowheads="1"/>
          </p:cNvPicPr>
          <p:nvPr/>
        </p:nvPicPr>
        <p:blipFill>
          <a:blip r:embed="rId7"/>
          <a:srcRect t="10129" r="7317"/>
          <a:stretch>
            <a:fillRect/>
          </a:stretch>
        </p:blipFill>
        <p:spPr bwMode="auto">
          <a:xfrm rot="9600000">
            <a:off x="5505429" y="955690"/>
            <a:ext cx="5025863" cy="1546611"/>
          </a:xfrm>
          <a:prstGeom prst="rect">
            <a:avLst/>
          </a:prstGeom>
          <a:noFill/>
        </p:spPr>
      </p:pic>
      <p:pic>
        <p:nvPicPr>
          <p:cNvPr id="15" name="Picture 2" descr="C:\Users\Selman\Desktop\Sunum için Şeffaf Ürünler\Untitled-27.png"/>
          <p:cNvPicPr>
            <a:picLocks noChangeAspect="1" noChangeArrowheads="1"/>
          </p:cNvPicPr>
          <p:nvPr/>
        </p:nvPicPr>
        <p:blipFill>
          <a:blip r:embed="rId8"/>
          <a:srcRect r="6089"/>
          <a:stretch>
            <a:fillRect/>
          </a:stretch>
        </p:blipFill>
        <p:spPr bwMode="auto">
          <a:xfrm rot="9600000">
            <a:off x="5826986" y="4347321"/>
            <a:ext cx="4824415" cy="1644220"/>
          </a:xfrm>
          <a:prstGeom prst="rect">
            <a:avLst/>
          </a:prstGeom>
          <a:noFill/>
        </p:spPr>
      </p:pic>
      <p:pic>
        <p:nvPicPr>
          <p:cNvPr id="16" name="Picture 7" descr="C:\Users\Selman\Desktop\Sunum için Şeffaf Ürünler\Untitled-29.png"/>
          <p:cNvPicPr>
            <a:picLocks noChangeAspect="1" noChangeArrowheads="1"/>
          </p:cNvPicPr>
          <p:nvPr/>
        </p:nvPicPr>
        <p:blipFill>
          <a:blip r:embed="rId9"/>
          <a:srcRect r="8993"/>
          <a:stretch>
            <a:fillRect/>
          </a:stretch>
        </p:blipFill>
        <p:spPr bwMode="auto">
          <a:xfrm rot="1200000">
            <a:off x="-733448" y="1022678"/>
            <a:ext cx="5010610" cy="1607671"/>
          </a:xfrm>
          <a:prstGeom prst="rect">
            <a:avLst/>
          </a:prstGeom>
          <a:noFill/>
        </p:spPr>
      </p:pic>
      <p:sp>
        <p:nvSpPr>
          <p:cNvPr id="12" name="11 Dikdörtgen"/>
          <p:cNvSpPr/>
          <p:nvPr/>
        </p:nvSpPr>
        <p:spPr>
          <a:xfrm>
            <a:off x="1500167" y="428605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Types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of Underground C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ables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1500167" y="428605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Types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of Underground C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ables</a:t>
            </a:r>
          </a:p>
        </p:txBody>
      </p:sp>
      <p:pic>
        <p:nvPicPr>
          <p:cNvPr id="7170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pic>
        <p:nvPicPr>
          <p:cNvPr id="2052" name="Picture 4" descr="C:\Users\Selman\Desktop\Sunum için Şeffaf Ürünler\Untitled-30.png"/>
          <p:cNvPicPr>
            <a:picLocks noChangeAspect="1" noChangeArrowheads="1"/>
          </p:cNvPicPr>
          <p:nvPr/>
        </p:nvPicPr>
        <p:blipFill>
          <a:blip r:embed="rId4"/>
          <a:srcRect r="7583"/>
          <a:stretch>
            <a:fillRect/>
          </a:stretch>
        </p:blipFill>
        <p:spPr bwMode="auto">
          <a:xfrm rot="9600000">
            <a:off x="5792553" y="4174581"/>
            <a:ext cx="4658309" cy="1692578"/>
          </a:xfrm>
          <a:prstGeom prst="rect">
            <a:avLst/>
          </a:prstGeom>
          <a:noFill/>
        </p:spPr>
      </p:pic>
      <p:pic>
        <p:nvPicPr>
          <p:cNvPr id="2053" name="Picture 5" descr="C:\Users\Selman\Desktop\Sunum için Şeffaf Ürünler\Untitled-31.png"/>
          <p:cNvPicPr>
            <a:picLocks noChangeAspect="1" noChangeArrowheads="1"/>
          </p:cNvPicPr>
          <p:nvPr/>
        </p:nvPicPr>
        <p:blipFill>
          <a:blip r:embed="rId5"/>
          <a:srcRect r="7070"/>
          <a:stretch>
            <a:fillRect/>
          </a:stretch>
        </p:blipFill>
        <p:spPr bwMode="auto">
          <a:xfrm rot="9600000">
            <a:off x="5436958" y="952589"/>
            <a:ext cx="4482004" cy="1689448"/>
          </a:xfrm>
          <a:prstGeom prst="rect">
            <a:avLst/>
          </a:prstGeom>
          <a:noFill/>
        </p:spPr>
      </p:pic>
      <p:pic>
        <p:nvPicPr>
          <p:cNvPr id="2054" name="Picture 6" descr="C:\Users\Selman\Desktop\Sunum için Şeffaf Ürünler\Untitled-33.png"/>
          <p:cNvPicPr>
            <a:picLocks noChangeAspect="1" noChangeArrowheads="1"/>
          </p:cNvPicPr>
          <p:nvPr/>
        </p:nvPicPr>
        <p:blipFill>
          <a:blip r:embed="rId6"/>
          <a:srcRect r="10402"/>
          <a:stretch>
            <a:fillRect/>
          </a:stretch>
        </p:blipFill>
        <p:spPr bwMode="auto">
          <a:xfrm rot="9600000">
            <a:off x="5702316" y="2614094"/>
            <a:ext cx="4596593" cy="1576580"/>
          </a:xfrm>
          <a:prstGeom prst="rect">
            <a:avLst/>
          </a:prstGeom>
          <a:noFill/>
        </p:spPr>
      </p:pic>
      <p:pic>
        <p:nvPicPr>
          <p:cNvPr id="12" name="Picture 3" descr="C:\Users\Selman\Desktop\Sunum için Şeffaf Ürünler\Untitled-2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200000">
            <a:off x="-696829" y="2668834"/>
            <a:ext cx="4762500" cy="1711861"/>
          </a:xfrm>
          <a:prstGeom prst="rect">
            <a:avLst/>
          </a:prstGeom>
          <a:noFill/>
        </p:spPr>
      </p:pic>
      <p:pic>
        <p:nvPicPr>
          <p:cNvPr id="13" name="Picture 7" descr="C:\Users\Selman\Desktop\Sunum için Şeffaf Ürünler\Untitled-39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200000">
            <a:off x="-796475" y="4336246"/>
            <a:ext cx="4762500" cy="1613107"/>
          </a:xfrm>
          <a:prstGeom prst="rect">
            <a:avLst/>
          </a:prstGeom>
          <a:noFill/>
        </p:spPr>
      </p:pic>
      <p:pic>
        <p:nvPicPr>
          <p:cNvPr id="14" name="Picture 2" descr="C:\Users\Selman\Desktop\IMG_47941.png"/>
          <p:cNvPicPr>
            <a:picLocks noChangeAspect="1" noChangeArrowheads="1"/>
          </p:cNvPicPr>
          <p:nvPr/>
        </p:nvPicPr>
        <p:blipFill>
          <a:blip r:embed="rId9"/>
          <a:srcRect l="4500" t="37106" r="13749" b="30285"/>
          <a:stretch>
            <a:fillRect/>
          </a:stretch>
        </p:blipFill>
        <p:spPr bwMode="auto">
          <a:xfrm rot="1200000">
            <a:off x="-845545" y="977095"/>
            <a:ext cx="5126292" cy="1771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2214579" y="428605"/>
            <a:ext cx="5000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Aluminium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Building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Cables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20000" contrast="-40000"/>
          </a:blip>
          <a:srcRect/>
          <a:stretch>
            <a:fillRect/>
          </a:stretch>
        </p:blipFill>
        <p:spPr bwMode="auto">
          <a:xfrm>
            <a:off x="785787" y="2513367"/>
            <a:ext cx="7574239" cy="3487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Dikdörtgen"/>
          <p:cNvSpPr/>
          <p:nvPr/>
        </p:nvSpPr>
        <p:spPr>
          <a:xfrm>
            <a:off x="1071539" y="1000109"/>
            <a:ext cx="7000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“Today, Aluminum building wiring is safe and reliable”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642911" y="1500175"/>
            <a:ext cx="8001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Calibri" pitchFamily="34" charset="0"/>
              </a:rPr>
              <a:t>Since 1970s, with the development of improved Conductors and connectors,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changes have made installing aluminum building wire as simple as installing copper.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9" name="Picture 2" descr="C:\Users\Selman\Desktop\sahra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pic>
        <p:nvPicPr>
          <p:cNvPr id="11" name="Picture 4" descr="C:\Users\Selman\Desktop\Sunum için Şeffaf Ürünler\Untitled-56.png"/>
          <p:cNvPicPr>
            <a:picLocks noChangeAspect="1" noChangeArrowheads="1"/>
          </p:cNvPicPr>
          <p:nvPr/>
        </p:nvPicPr>
        <p:blipFill>
          <a:blip r:embed="rId5"/>
          <a:srcRect t="22388" b="18141"/>
          <a:stretch>
            <a:fillRect/>
          </a:stretch>
        </p:blipFill>
        <p:spPr bwMode="auto">
          <a:xfrm rot="1200000">
            <a:off x="-1014818" y="3406915"/>
            <a:ext cx="4762500" cy="1171809"/>
          </a:xfrm>
          <a:prstGeom prst="rect">
            <a:avLst/>
          </a:prstGeom>
          <a:noFill/>
        </p:spPr>
      </p:pic>
      <p:pic>
        <p:nvPicPr>
          <p:cNvPr id="12" name="Picture 7" descr="C:\Users\Selman\Desktop\Sunum için Şeffaf Ürünler\Untitled-5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200000">
            <a:off x="-871749" y="2286300"/>
            <a:ext cx="4762500" cy="1590675"/>
          </a:xfrm>
          <a:prstGeom prst="rect">
            <a:avLst/>
          </a:prstGeom>
          <a:noFill/>
        </p:spPr>
      </p:pic>
      <p:pic>
        <p:nvPicPr>
          <p:cNvPr id="13" name="Picture 3" descr="C:\Users\Selman\Desktop\Sunum için Şeffaf Ürünler\Untitled-55.png"/>
          <p:cNvPicPr>
            <a:picLocks noChangeAspect="1" noChangeArrowheads="1"/>
          </p:cNvPicPr>
          <p:nvPr/>
        </p:nvPicPr>
        <p:blipFill>
          <a:blip r:embed="rId7"/>
          <a:srcRect t="25460" b="25434"/>
          <a:stretch>
            <a:fillRect/>
          </a:stretch>
        </p:blipFill>
        <p:spPr bwMode="auto">
          <a:xfrm rot="1200000">
            <a:off x="-1233639" y="4478485"/>
            <a:ext cx="4762500" cy="1171809"/>
          </a:xfrm>
          <a:prstGeom prst="rect">
            <a:avLst/>
          </a:prstGeom>
          <a:noFill/>
        </p:spPr>
      </p:pic>
      <p:pic>
        <p:nvPicPr>
          <p:cNvPr id="14" name="Picture 2" descr="C:\Users\Selman\Desktop\Sunum için Şeffaf Ürünler\Untitled-60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 rot="-1200000" flipH="1">
            <a:off x="4888293" y="2429176"/>
            <a:ext cx="4762500" cy="1590675"/>
          </a:xfrm>
          <a:prstGeom prst="rect">
            <a:avLst/>
          </a:prstGeom>
          <a:noFill/>
        </p:spPr>
      </p:pic>
      <p:pic>
        <p:nvPicPr>
          <p:cNvPr id="15" name="Picture 5" descr="C:\Users\Selman\Desktop\Sunum için Şeffaf Ürünler\Untitled-57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9574220">
            <a:off x="5271346" y="4414743"/>
            <a:ext cx="4762500" cy="1590675"/>
          </a:xfrm>
          <a:prstGeom prst="rect">
            <a:avLst/>
          </a:prstGeom>
          <a:noFill/>
        </p:spPr>
      </p:pic>
      <p:pic>
        <p:nvPicPr>
          <p:cNvPr id="16" name="Picture 6" descr="C:\Users\Selman\Desktop\Sunum için Şeffaf Ürünler\Untitled-58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9600000">
            <a:off x="5310386" y="3695426"/>
            <a:ext cx="4762500" cy="947987"/>
          </a:xfrm>
          <a:prstGeom prst="rect">
            <a:avLst/>
          </a:prstGeom>
          <a:noFill/>
        </p:spPr>
      </p:pic>
      <p:pic>
        <p:nvPicPr>
          <p:cNvPr id="17" name="Picture 2" descr="C:\Users\Selman\Downloads\resim3_2.PNG"/>
          <p:cNvPicPr>
            <a:picLocks noChangeAspect="1" noChangeArrowheads="1"/>
          </p:cNvPicPr>
          <p:nvPr/>
        </p:nvPicPr>
        <p:blipFill>
          <a:blip r:embed="rId11"/>
          <a:srcRect t="19077" b="44870"/>
          <a:stretch>
            <a:fillRect/>
          </a:stretch>
        </p:blipFill>
        <p:spPr bwMode="auto">
          <a:xfrm rot="9600000">
            <a:off x="5219925" y="3435499"/>
            <a:ext cx="4056626" cy="6038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2214579" y="428605"/>
            <a:ext cx="5000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Aluminium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Building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Cables</a:t>
            </a:r>
          </a:p>
        </p:txBody>
      </p:sp>
      <p:sp>
        <p:nvSpPr>
          <p:cNvPr id="7" name="6 Dikdörtgen"/>
          <p:cNvSpPr/>
          <p:nvPr/>
        </p:nvSpPr>
        <p:spPr>
          <a:xfrm>
            <a:off x="1071539" y="1395700"/>
            <a:ext cx="7000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latin typeface="Calibri" pitchFamily="34" charset="0"/>
              </a:rPr>
              <a:t>During Connection, Please Consider</a:t>
            </a:r>
          </a:p>
        </p:txBody>
      </p:sp>
      <p:sp>
        <p:nvSpPr>
          <p:cNvPr id="5" name="4 Dikdörtgen"/>
          <p:cNvSpPr/>
          <p:nvPr/>
        </p:nvSpPr>
        <p:spPr>
          <a:xfrm>
            <a:off x="928661" y="1785927"/>
            <a:ext cx="80010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>
                <a:latin typeface="Calibri" pitchFamily="34" charset="0"/>
              </a:rPr>
              <a:t>1. </a:t>
            </a:r>
            <a:r>
              <a:rPr lang="en-US" sz="2000" dirty="0" smtClean="0">
                <a:latin typeface="Calibri" pitchFamily="34" charset="0"/>
              </a:rPr>
              <a:t>Interoperability of Accessories and Aluminium</a:t>
            </a:r>
            <a:r>
              <a:rPr lang="tr-TR" sz="2000" dirty="0" smtClean="0">
                <a:latin typeface="Calibri" pitchFamily="34" charset="0"/>
              </a:rPr>
              <a:t>,</a:t>
            </a:r>
            <a:endParaRPr lang="en-US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latin typeface="Calibri" pitchFamily="34" charset="0"/>
              </a:rPr>
              <a:t>2. </a:t>
            </a:r>
            <a:r>
              <a:rPr lang="en-US" sz="2000" dirty="0" smtClean="0">
                <a:latin typeface="Calibri" pitchFamily="34" charset="0"/>
              </a:rPr>
              <a:t>Workmanship Quality</a:t>
            </a:r>
            <a:r>
              <a:rPr lang="tr-TR" sz="2000" dirty="0" smtClean="0">
                <a:latin typeface="Calibri" pitchFamily="34" charset="0"/>
              </a:rPr>
              <a:t>,</a:t>
            </a:r>
            <a:endParaRPr lang="en-US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latin typeface="Calibri" pitchFamily="34" charset="0"/>
              </a:rPr>
              <a:t>3. </a:t>
            </a:r>
            <a:r>
              <a:rPr lang="en-US" sz="2000" dirty="0" smtClean="0">
                <a:latin typeface="Calibri" pitchFamily="34" charset="0"/>
              </a:rPr>
              <a:t>Physical Properties of Accessories</a:t>
            </a:r>
            <a:r>
              <a:rPr lang="tr-TR" sz="2000" dirty="0" smtClean="0">
                <a:latin typeface="Calibri" pitchFamily="34" charset="0"/>
              </a:rPr>
              <a:t>,</a:t>
            </a:r>
            <a:endParaRPr lang="en-US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latin typeface="Calibri" pitchFamily="34" charset="0"/>
              </a:rPr>
              <a:t>4. </a:t>
            </a:r>
            <a:r>
              <a:rPr lang="en-US" sz="2000" dirty="0" smtClean="0">
                <a:latin typeface="Calibri" pitchFamily="34" charset="0"/>
              </a:rPr>
              <a:t>Thermal Expansion Differences</a:t>
            </a:r>
            <a:r>
              <a:rPr lang="tr-TR" sz="2000" dirty="0" smtClean="0">
                <a:latin typeface="Calibri" pitchFamily="34" charset="0"/>
              </a:rPr>
              <a:t>,</a:t>
            </a:r>
            <a:endParaRPr lang="en-US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latin typeface="Calibri" pitchFamily="34" charset="0"/>
              </a:rPr>
              <a:t>5. </a:t>
            </a:r>
            <a:r>
              <a:rPr lang="en-US" sz="2000" dirty="0" smtClean="0">
                <a:latin typeface="Calibri" pitchFamily="34" charset="0"/>
              </a:rPr>
              <a:t>Creep and Voltage Drop Conditions</a:t>
            </a:r>
            <a:r>
              <a:rPr lang="tr-TR" sz="2000" dirty="0" smtClean="0">
                <a:latin typeface="Calibri" pitchFamily="34" charset="0"/>
              </a:rPr>
              <a:t>,</a:t>
            </a:r>
            <a:endParaRPr lang="en-US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latin typeface="Calibri" pitchFamily="34" charset="0"/>
              </a:rPr>
              <a:t>6. </a:t>
            </a:r>
            <a:r>
              <a:rPr lang="en-US" sz="2000" dirty="0" smtClean="0">
                <a:latin typeface="Calibri" pitchFamily="34" charset="0"/>
              </a:rPr>
              <a:t>A Thin protective </a:t>
            </a:r>
            <a:r>
              <a:rPr lang="tr-TR" sz="2000" dirty="0" err="1" smtClean="0">
                <a:latin typeface="Calibri" pitchFamily="34" charset="0"/>
              </a:rPr>
              <a:t>Oxide</a:t>
            </a:r>
            <a:r>
              <a:rPr lang="tr-TR" sz="2000" dirty="0" smtClean="0">
                <a:latin typeface="Calibri" pitchFamily="34" charset="0"/>
              </a:rPr>
              <a:t> l</a:t>
            </a:r>
            <a:r>
              <a:rPr lang="en-US" sz="2000" dirty="0" err="1" smtClean="0">
                <a:latin typeface="Calibri" pitchFamily="34" charset="0"/>
              </a:rPr>
              <a:t>ayer</a:t>
            </a:r>
            <a:r>
              <a:rPr lang="en-US" sz="2000" dirty="0" smtClean="0">
                <a:latin typeface="Calibri" pitchFamily="34" charset="0"/>
              </a:rPr>
              <a:t> on Aluminium is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broken during termination</a:t>
            </a:r>
            <a:r>
              <a:rPr lang="tr-TR" sz="2000" dirty="0" smtClean="0">
                <a:latin typeface="Calibri" pitchFamily="34" charset="0"/>
              </a:rPr>
              <a:t>,</a:t>
            </a:r>
            <a:endParaRPr lang="en-US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latin typeface="Calibri" pitchFamily="34" charset="0"/>
              </a:rPr>
              <a:t>7. </a:t>
            </a:r>
            <a:r>
              <a:rPr lang="en-US" sz="2000" dirty="0" smtClean="0">
                <a:latin typeface="Calibri" pitchFamily="34" charset="0"/>
              </a:rPr>
              <a:t>Material Grade of Conductor</a:t>
            </a:r>
            <a:r>
              <a:rPr lang="tr-TR" sz="2000" dirty="0" smtClean="0">
                <a:latin typeface="Calibri" pitchFamily="34" charset="0"/>
              </a:rPr>
              <a:t>,</a:t>
            </a:r>
            <a:endParaRPr lang="en-US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latin typeface="Calibri" pitchFamily="34" charset="0"/>
              </a:rPr>
              <a:t>8. </a:t>
            </a:r>
            <a:r>
              <a:rPr lang="en-US" sz="2000" dirty="0" smtClean="0">
                <a:latin typeface="Calibri" pitchFamily="34" charset="0"/>
              </a:rPr>
              <a:t>Proper tightening (</a:t>
            </a:r>
            <a:r>
              <a:rPr lang="en-US" sz="2000" dirty="0" err="1" smtClean="0">
                <a:latin typeface="Calibri" pitchFamily="34" charset="0"/>
              </a:rPr>
              <a:t>torquing</a:t>
            </a:r>
            <a:r>
              <a:rPr lang="en-US" sz="2000" dirty="0" smtClean="0">
                <a:latin typeface="Calibri" pitchFamily="34" charset="0"/>
              </a:rPr>
              <a:t>) is essential to achieve a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reliable connection</a:t>
            </a:r>
            <a:r>
              <a:rPr lang="tr-TR" sz="2000" dirty="0" smtClean="0">
                <a:latin typeface="Calibri" pitchFamily="34" charset="0"/>
              </a:rPr>
              <a:t>,</a:t>
            </a:r>
            <a:endParaRPr lang="en-US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latin typeface="Calibri" pitchFamily="34" charset="0"/>
              </a:rPr>
              <a:t>9. </a:t>
            </a:r>
            <a:r>
              <a:rPr lang="en-US" sz="2000" dirty="0" smtClean="0">
                <a:latin typeface="Calibri" pitchFamily="34" charset="0"/>
              </a:rPr>
              <a:t>All electrical connections should be periodically inspected</a:t>
            </a:r>
            <a:r>
              <a:rPr lang="tr-TR" sz="2000" dirty="0" smtClean="0">
                <a:latin typeface="Calibri" pitchFamily="34" charset="0"/>
              </a:rPr>
              <a:t>,</a:t>
            </a:r>
            <a:endParaRPr lang="en-US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latin typeface="Calibri" pitchFamily="34" charset="0"/>
              </a:rPr>
              <a:t>10. </a:t>
            </a:r>
            <a:r>
              <a:rPr lang="en-US" sz="2000" dirty="0" smtClean="0">
                <a:latin typeface="Calibri" pitchFamily="34" charset="0"/>
              </a:rPr>
              <a:t>A compatible Oxide Inhibitor is recommended</a:t>
            </a:r>
            <a:r>
              <a:rPr lang="tr-TR" sz="2000" dirty="0" smtClean="0">
                <a:latin typeface="Calibri" pitchFamily="34" charset="0"/>
              </a:rPr>
              <a:t>,</a:t>
            </a:r>
            <a:endParaRPr lang="en-US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latin typeface="Calibri" pitchFamily="34" charset="0"/>
              </a:rPr>
              <a:t>11. </a:t>
            </a:r>
            <a:r>
              <a:rPr lang="en-US" sz="2000" dirty="0" smtClean="0">
                <a:latin typeface="Calibri" pitchFamily="34" charset="0"/>
              </a:rPr>
              <a:t>Environmental Conditions</a:t>
            </a:r>
            <a:r>
              <a:rPr lang="tr-TR" sz="2000" dirty="0" smtClean="0">
                <a:latin typeface="Calibri" pitchFamily="34" charset="0"/>
              </a:rPr>
              <a:t>,</a:t>
            </a:r>
            <a:endParaRPr lang="en-US" sz="2000" dirty="0">
              <a:latin typeface="Calibri" pitchFamily="34" charset="0"/>
            </a:endParaRPr>
          </a:p>
        </p:txBody>
      </p:sp>
      <p:pic>
        <p:nvPicPr>
          <p:cNvPr id="8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2214579" y="428605"/>
            <a:ext cx="5000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Aluminium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Building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Cables</a:t>
            </a:r>
          </a:p>
        </p:txBody>
      </p:sp>
      <p:sp>
        <p:nvSpPr>
          <p:cNvPr id="7" name="6 Dikdörtgen"/>
          <p:cNvSpPr/>
          <p:nvPr/>
        </p:nvSpPr>
        <p:spPr>
          <a:xfrm>
            <a:off x="1071539" y="1395700"/>
            <a:ext cx="7000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latin typeface="Calibri" pitchFamily="34" charset="0"/>
              </a:rPr>
              <a:t>During Connection, Please Avoid</a:t>
            </a:r>
            <a:r>
              <a:rPr lang="tr-TR" sz="2400" i="1" dirty="0" smtClean="0">
                <a:latin typeface="Calibri" pitchFamily="34" charset="0"/>
              </a:rPr>
              <a:t> </a:t>
            </a:r>
            <a:r>
              <a:rPr lang="en-US" sz="2400" i="1" dirty="0" smtClean="0">
                <a:latin typeface="Calibri" pitchFamily="34" charset="0"/>
              </a:rPr>
              <a:t>from</a:t>
            </a:r>
          </a:p>
        </p:txBody>
      </p:sp>
      <p:sp>
        <p:nvSpPr>
          <p:cNvPr id="5" name="4 Dikdörtgen"/>
          <p:cNvSpPr/>
          <p:nvPr/>
        </p:nvSpPr>
        <p:spPr>
          <a:xfrm>
            <a:off x="928661" y="1785926"/>
            <a:ext cx="800105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>
                <a:latin typeface="Calibri" pitchFamily="34" charset="0"/>
              </a:rPr>
              <a:t>1. </a:t>
            </a:r>
            <a:r>
              <a:rPr lang="en-US" sz="2000" dirty="0" smtClean="0">
                <a:latin typeface="Calibri" pitchFamily="34" charset="0"/>
              </a:rPr>
              <a:t>Poor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Workmanship</a:t>
            </a:r>
            <a:r>
              <a:rPr lang="tr-TR" sz="2000" dirty="0" smtClean="0">
                <a:latin typeface="Calibri" pitchFamily="34" charset="0"/>
              </a:rPr>
              <a:t>,</a:t>
            </a:r>
            <a:endParaRPr lang="en-US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latin typeface="Calibri" pitchFamily="34" charset="0"/>
              </a:rPr>
              <a:t>2. </a:t>
            </a:r>
            <a:r>
              <a:rPr lang="en-US" sz="2000" dirty="0" smtClean="0">
                <a:latin typeface="Calibri" pitchFamily="34" charset="0"/>
              </a:rPr>
              <a:t>Undesirable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Accessories</a:t>
            </a:r>
            <a:r>
              <a:rPr lang="tr-TR" sz="2000" dirty="0" smtClean="0">
                <a:latin typeface="Calibri" pitchFamily="34" charset="0"/>
              </a:rPr>
              <a:t>,</a:t>
            </a:r>
            <a:endParaRPr lang="en-US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latin typeface="Calibri" pitchFamily="34" charset="0"/>
              </a:rPr>
              <a:t>3. </a:t>
            </a:r>
            <a:r>
              <a:rPr lang="en-US" sz="2000" dirty="0" smtClean="0">
                <a:latin typeface="Calibri" pitchFamily="34" charset="0"/>
              </a:rPr>
              <a:t>Imprudent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Termination</a:t>
            </a:r>
            <a:r>
              <a:rPr lang="tr-TR" sz="2000" dirty="0" smtClean="0">
                <a:latin typeface="Calibri" pitchFamily="34" charset="0"/>
              </a:rPr>
              <a:t>,</a:t>
            </a:r>
            <a:endParaRPr lang="en-US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latin typeface="Calibri" pitchFamily="34" charset="0"/>
              </a:rPr>
              <a:t>4. </a:t>
            </a:r>
            <a:r>
              <a:rPr lang="en-US" sz="2000" dirty="0" smtClean="0">
                <a:latin typeface="Calibri" pitchFamily="34" charset="0"/>
              </a:rPr>
              <a:t>Improper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Tightening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Torque</a:t>
            </a:r>
            <a:r>
              <a:rPr lang="tr-TR" sz="2000" dirty="0" smtClean="0">
                <a:latin typeface="Calibri" pitchFamily="34" charset="0"/>
              </a:rPr>
              <a:t>,</a:t>
            </a:r>
            <a:endParaRPr lang="en-US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latin typeface="Calibri" pitchFamily="34" charset="0"/>
              </a:rPr>
              <a:t>5. </a:t>
            </a:r>
            <a:r>
              <a:rPr lang="en-US" sz="2000" dirty="0" smtClean="0">
                <a:latin typeface="Calibri" pitchFamily="34" charset="0"/>
              </a:rPr>
              <a:t>Rapid conductor deformation due to creep</a:t>
            </a:r>
            <a:r>
              <a:rPr lang="tr-TR" sz="2000" dirty="0" smtClean="0">
                <a:latin typeface="Calibri" pitchFamily="34" charset="0"/>
              </a:rPr>
              <a:t>,</a:t>
            </a:r>
            <a:endParaRPr lang="en-US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latin typeface="Calibri" pitchFamily="34" charset="0"/>
              </a:rPr>
              <a:t>6. </a:t>
            </a:r>
            <a:r>
              <a:rPr lang="en-US" sz="2000" dirty="0" smtClean="0">
                <a:latin typeface="Calibri" pitchFamily="34" charset="0"/>
              </a:rPr>
              <a:t>Excessive mechanical load and connector degradation</a:t>
            </a:r>
            <a:r>
              <a:rPr lang="tr-TR" sz="2000" dirty="0" smtClean="0">
                <a:latin typeface="Calibri" pitchFamily="34" charset="0"/>
              </a:rPr>
              <a:t>,</a:t>
            </a:r>
            <a:endParaRPr lang="en-US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latin typeface="Calibri" pitchFamily="34" charset="0"/>
              </a:rPr>
              <a:t>7. </a:t>
            </a:r>
            <a:r>
              <a:rPr lang="en-US" sz="2000" dirty="0" smtClean="0">
                <a:latin typeface="Calibri" pitchFamily="34" charset="0"/>
              </a:rPr>
              <a:t>Do not re-torque the terminations as part of routine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maintenance, if not loose</a:t>
            </a:r>
            <a:r>
              <a:rPr lang="tr-TR" sz="2000" dirty="0" smtClean="0">
                <a:latin typeface="Calibri" pitchFamily="34" charset="0"/>
              </a:rPr>
              <a:t>,</a:t>
            </a:r>
            <a:endParaRPr lang="en-US" sz="2000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8. </a:t>
            </a:r>
            <a:r>
              <a:rPr lang="en-US" sz="2000" dirty="0" smtClean="0">
                <a:latin typeface="Calibri" pitchFamily="34" charset="0"/>
              </a:rPr>
              <a:t>Over tightening can lead to damaged conductors and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connection points</a:t>
            </a:r>
          </a:p>
        </p:txBody>
      </p:sp>
      <p:pic>
        <p:nvPicPr>
          <p:cNvPr id="10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285728"/>
            <a:ext cx="850112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Content</a:t>
            </a:r>
            <a:r>
              <a:rPr kumimoji="0" lang="tr-TR" sz="28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tr-TR" sz="32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of 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Presentation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1- Analyzing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tr-TR" sz="20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the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feasibility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kumimoji="0" lang="tr-TR" sz="20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1.1- Reel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Disadvantages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Aluminium Cables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1.2-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Comparisons of Conductive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Metals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 various applications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Underground&amp;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Aerial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&amp;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Building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Applications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3- Aluminium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.1-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Design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Criteria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&amp;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Tests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.2- Types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&amp;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Application Areas of A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luminium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.3-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Predictions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on Aluminium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4-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Challenges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R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	4.1-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Integrity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Fine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Wires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R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	4.2-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Connection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Terminatio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n</a:t>
            </a:r>
            <a:endParaRPr lang="en-US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753675"/>
            <a:ext cx="4643438" cy="510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Selman\Desktop\sahra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1500167" y="428605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Aluminium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Flexible Cables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14480" y="915399"/>
            <a:ext cx="55721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“</a:t>
            </a:r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Product for the Next Decade</a:t>
            </a:r>
            <a:r>
              <a:rPr lang="tr-TR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”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142844" y="1714488"/>
            <a:ext cx="4500594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Aluminium Flexible Cable is designed for</a:t>
            </a:r>
            <a:endParaRPr lang="tr-TR" sz="2000" dirty="0" smtClean="0">
              <a:latin typeface="Calibri" pitchFamily="34" charset="0"/>
            </a:endParaRPr>
          </a:p>
          <a:p>
            <a:endParaRPr lang="en-US" sz="1050" dirty="0" smtClean="0">
              <a:latin typeface="Calibri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tr-TR" dirty="0" smtClean="0">
                <a:latin typeface="Calibri" pitchFamily="34" charset="0"/>
              </a:rPr>
              <a:t>- </a:t>
            </a:r>
            <a:r>
              <a:rPr lang="en-US" dirty="0" smtClean="0">
                <a:latin typeface="Calibri" pitchFamily="34" charset="0"/>
              </a:rPr>
              <a:t>Wind Turbine Generators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tr-TR" dirty="0" smtClean="0">
                <a:latin typeface="Calibri" pitchFamily="34" charset="0"/>
              </a:rPr>
              <a:t>- </a:t>
            </a:r>
            <a:r>
              <a:rPr lang="en-US" dirty="0" smtClean="0">
                <a:latin typeface="Calibri" pitchFamily="34" charset="0"/>
              </a:rPr>
              <a:t>Heat and Power Plants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tr-TR" dirty="0" smtClean="0">
                <a:latin typeface="Calibri" pitchFamily="34" charset="0"/>
              </a:rPr>
              <a:t>- </a:t>
            </a:r>
            <a:r>
              <a:rPr lang="en-US" dirty="0" smtClean="0">
                <a:latin typeface="Calibri" pitchFamily="34" charset="0"/>
              </a:rPr>
              <a:t>Railway Vehicles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tr-TR" dirty="0" smtClean="0">
                <a:latin typeface="Calibri" pitchFamily="34" charset="0"/>
              </a:rPr>
              <a:t>- </a:t>
            </a:r>
            <a:r>
              <a:rPr lang="en-US" dirty="0" smtClean="0">
                <a:latin typeface="Calibri" pitchFamily="34" charset="0"/>
              </a:rPr>
              <a:t>Aircrafts</a:t>
            </a:r>
            <a:r>
              <a:rPr lang="tr-TR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Vehicles</a:t>
            </a:r>
            <a:r>
              <a:rPr lang="tr-TR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Automobiles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tr-TR" dirty="0" smtClean="0">
                <a:latin typeface="Calibri" pitchFamily="34" charset="0"/>
              </a:rPr>
              <a:t>- </a:t>
            </a:r>
            <a:r>
              <a:rPr lang="en-US" dirty="0" smtClean="0">
                <a:latin typeface="Calibri" pitchFamily="34" charset="0"/>
              </a:rPr>
              <a:t>Transformer Stations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tr-TR" dirty="0" smtClean="0">
                <a:latin typeface="Calibri" pitchFamily="34" charset="0"/>
              </a:rPr>
              <a:t>- </a:t>
            </a:r>
            <a:r>
              <a:rPr lang="en-US" dirty="0" smtClean="0">
                <a:latin typeface="Calibri" pitchFamily="34" charset="0"/>
              </a:rPr>
              <a:t>Switching Stations / Control Panels</a:t>
            </a:r>
            <a:endParaRPr lang="tr-TR" dirty="0" smtClean="0">
              <a:latin typeface="Calibri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Photovoltaic / Solar Systems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Fixed</a:t>
            </a:r>
            <a:r>
              <a:rPr lang="tr-TR" dirty="0" smtClean="0">
                <a:latin typeface="Calibri" pitchFamily="34" charset="0"/>
              </a:rPr>
              <a:t>&amp;</a:t>
            </a:r>
            <a:r>
              <a:rPr lang="tr-TR" dirty="0" err="1" smtClean="0">
                <a:latin typeface="Calibri" pitchFamily="34" charset="0"/>
              </a:rPr>
              <a:t>Flexible</a:t>
            </a:r>
            <a:r>
              <a:rPr lang="en-US" dirty="0" smtClean="0">
                <a:latin typeface="Calibri" pitchFamily="34" charset="0"/>
              </a:rPr>
              <a:t> Installation</a:t>
            </a:r>
            <a:endParaRPr lang="tr-TR" dirty="0" smtClean="0">
              <a:latin typeface="Calibri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Surface Mounted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Installation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Concealed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Installation</a:t>
            </a:r>
            <a:endParaRPr lang="en-US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357158" y="2000240"/>
            <a:ext cx="392909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Cost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Saving</a:t>
            </a:r>
            <a:r>
              <a:rPr lang="tr-TR" dirty="0" smtClean="0">
                <a:latin typeface="Calibri" pitchFamily="34" charset="0"/>
              </a:rPr>
              <a:t>,</a:t>
            </a:r>
            <a:endParaRPr lang="en-US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dirty="0" smtClean="0">
                <a:latin typeface="Calibri" pitchFamily="34" charset="0"/>
              </a:rPr>
              <a:t> H</a:t>
            </a:r>
            <a:r>
              <a:rPr lang="en-US" dirty="0" err="1" smtClean="0">
                <a:latin typeface="Calibri" pitchFamily="34" charset="0"/>
              </a:rPr>
              <a:t>istorically</a:t>
            </a:r>
            <a:r>
              <a:rPr lang="en-US" dirty="0" smtClean="0">
                <a:latin typeface="Calibri" pitchFamily="34" charset="0"/>
              </a:rPr>
              <a:t> more stable </a:t>
            </a:r>
            <a:r>
              <a:rPr lang="tr-TR" dirty="0" err="1" smtClean="0">
                <a:latin typeface="Calibri" pitchFamily="34" charset="0"/>
              </a:rPr>
              <a:t>prices</a:t>
            </a:r>
            <a:r>
              <a:rPr lang="tr-TR" dirty="0" smtClean="0">
                <a:latin typeface="Calibri" pitchFamily="34" charset="0"/>
              </a:rPr>
              <a:t>,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Less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sensitive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to</a:t>
            </a:r>
            <a:r>
              <a:rPr lang="tr-TR" dirty="0" smtClean="0">
                <a:latin typeface="Calibri" pitchFamily="34" charset="0"/>
              </a:rPr>
              <a:t> market </a:t>
            </a:r>
            <a:r>
              <a:rPr lang="en-US" dirty="0" smtClean="0">
                <a:latin typeface="Calibri" pitchFamily="34" charset="0"/>
              </a:rPr>
              <a:t>fluctuations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Youngest and most abundant metal</a:t>
            </a:r>
            <a:endParaRPr lang="tr-TR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Lightweight</a:t>
            </a:r>
            <a:r>
              <a:rPr lang="tr-TR" dirty="0" smtClean="0">
                <a:latin typeface="Calibri" pitchFamily="34" charset="0"/>
              </a:rPr>
              <a:t>,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Easy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install</a:t>
            </a:r>
            <a:r>
              <a:rPr lang="tr-TR" dirty="0" err="1" smtClean="0">
                <a:latin typeface="Calibri" pitchFamily="34" charset="0"/>
              </a:rPr>
              <a:t>ation</a:t>
            </a:r>
            <a:r>
              <a:rPr lang="tr-TR" dirty="0" smtClean="0">
                <a:latin typeface="Calibri" pitchFamily="34" charset="0"/>
              </a:rPr>
              <a:t>,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Easy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maintenance</a:t>
            </a:r>
            <a:r>
              <a:rPr lang="tr-TR" dirty="0" smtClean="0">
                <a:latin typeface="Calibri" pitchFamily="34" charset="0"/>
              </a:rPr>
              <a:t>,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dirty="0" smtClean="0">
                <a:latin typeface="Calibri" pitchFamily="34" charset="0"/>
              </a:rPr>
              <a:t> Problem </a:t>
            </a:r>
            <a:r>
              <a:rPr lang="en-US" dirty="0" smtClean="0">
                <a:latin typeface="Calibri" pitchFamily="34" charset="0"/>
              </a:rPr>
              <a:t>free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connection</a:t>
            </a:r>
            <a:r>
              <a:rPr lang="tr-TR" dirty="0" smtClean="0">
                <a:latin typeface="Calibri" pitchFamily="34" charset="0"/>
              </a:rPr>
              <a:t>,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High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Corrosion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Resistance</a:t>
            </a:r>
          </a:p>
        </p:txBody>
      </p:sp>
      <p:pic>
        <p:nvPicPr>
          <p:cNvPr id="6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1785918" y="571480"/>
            <a:ext cx="6072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A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d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s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</a:rPr>
              <a:t>and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</a:rPr>
              <a:t>DisAds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of Aluminium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Cables</a:t>
            </a:r>
          </a:p>
        </p:txBody>
      </p:sp>
      <p:sp>
        <p:nvSpPr>
          <p:cNvPr id="7" name="6 Dikdörtgen"/>
          <p:cNvSpPr/>
          <p:nvPr/>
        </p:nvSpPr>
        <p:spPr>
          <a:xfrm>
            <a:off x="4929190" y="1981037"/>
            <a:ext cx="421481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Larger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Radial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Sizes</a:t>
            </a:r>
            <a:r>
              <a:rPr lang="tr-TR" dirty="0" smtClean="0">
                <a:latin typeface="Calibri" pitchFamily="34" charset="0"/>
              </a:rPr>
              <a:t>, </a:t>
            </a:r>
            <a:r>
              <a:rPr lang="tr-TR" dirty="0" err="1" smtClean="0">
                <a:latin typeface="Calibri" pitchFamily="34" charset="0"/>
              </a:rPr>
              <a:t>Lack</a:t>
            </a:r>
            <a:r>
              <a:rPr lang="tr-TR" dirty="0" smtClean="0">
                <a:latin typeface="Calibri" pitchFamily="34" charset="0"/>
              </a:rPr>
              <a:t> of </a:t>
            </a:r>
            <a:r>
              <a:rPr lang="tr-TR" dirty="0" err="1" smtClean="0">
                <a:latin typeface="Calibri" pitchFamily="34" charset="0"/>
              </a:rPr>
              <a:t>Space</a:t>
            </a:r>
            <a:r>
              <a:rPr lang="tr-TR" dirty="0" smtClean="0">
                <a:latin typeface="Calibri" pitchFamily="34" charset="0"/>
              </a:rPr>
              <a:t>,</a:t>
            </a:r>
            <a:endParaRPr lang="en-US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Coefficient</a:t>
            </a:r>
            <a:r>
              <a:rPr lang="tr-TR" dirty="0" smtClean="0">
                <a:latin typeface="Calibri" pitchFamily="34" charset="0"/>
              </a:rPr>
              <a:t> of </a:t>
            </a:r>
            <a:r>
              <a:rPr lang="tr-TR" dirty="0" err="1" smtClean="0">
                <a:latin typeface="Calibri" pitchFamily="34" charset="0"/>
              </a:rPr>
              <a:t>Thermal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Expansion</a:t>
            </a:r>
            <a:r>
              <a:rPr lang="tr-TR" dirty="0" smtClean="0">
                <a:latin typeface="Calibri" pitchFamily="34" charset="0"/>
              </a:rPr>
              <a:t>,</a:t>
            </a:r>
            <a:endParaRPr lang="en-US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Higher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Resistivity</a:t>
            </a:r>
            <a:r>
              <a:rPr lang="tr-TR" dirty="0" smtClean="0">
                <a:latin typeface="Calibri" pitchFamily="34" charset="0"/>
              </a:rPr>
              <a:t>,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Mechanical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Strength</a:t>
            </a:r>
            <a:endParaRPr lang="en-US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Connection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Problems</a:t>
            </a:r>
            <a:r>
              <a:rPr lang="tr-TR" dirty="0" smtClean="0">
                <a:latin typeface="Calibri" pitchFamily="34" charset="0"/>
              </a:rPr>
              <a:t>,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Oxidation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Layer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or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Corrosion</a:t>
            </a:r>
            <a:r>
              <a:rPr lang="tr-TR" dirty="0" smtClean="0">
                <a:latin typeface="Calibri" pitchFamily="34" charset="0"/>
              </a:rPr>
              <a:t> on </a:t>
            </a:r>
            <a:r>
              <a:rPr lang="tr-TR" dirty="0" err="1" smtClean="0">
                <a:latin typeface="Calibri" pitchFamily="34" charset="0"/>
              </a:rPr>
              <a:t>Surface</a:t>
            </a:r>
            <a:endParaRPr lang="tr-TR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Bending</a:t>
            </a:r>
            <a:r>
              <a:rPr lang="tr-TR" dirty="0" smtClean="0">
                <a:latin typeface="Calibri" pitchFamily="34" charset="0"/>
              </a:rPr>
              <a:t> / </a:t>
            </a:r>
            <a:r>
              <a:rPr lang="tr-TR" dirty="0" err="1" smtClean="0">
                <a:latin typeface="Calibri" pitchFamily="34" charset="0"/>
              </a:rPr>
              <a:t>Creep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Failures</a:t>
            </a:r>
            <a:endParaRPr lang="en-US" dirty="0" smtClean="0">
              <a:latin typeface="Calibri" pitchFamily="34" charset="0"/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214282" y="1428736"/>
            <a:ext cx="39290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200" dirty="0" smtClean="0">
                <a:solidFill>
                  <a:srgbClr val="0070C0"/>
                </a:solidFill>
                <a:latin typeface="Calibri" pitchFamily="34" charset="0"/>
              </a:rPr>
              <a:t>A</a:t>
            </a:r>
            <a:r>
              <a:rPr lang="en-US" sz="2200" dirty="0" smtClean="0">
                <a:solidFill>
                  <a:srgbClr val="0070C0"/>
                </a:solidFill>
                <a:latin typeface="Calibri" pitchFamily="34" charset="0"/>
              </a:rPr>
              <a:t>dvantages</a:t>
            </a:r>
            <a:r>
              <a:rPr lang="tr-TR" sz="2200" dirty="0" smtClean="0">
                <a:solidFill>
                  <a:srgbClr val="0070C0"/>
                </a:solidFill>
                <a:latin typeface="Calibri" pitchFamily="34" charset="0"/>
              </a:rPr>
              <a:t> of Aluminium </a:t>
            </a:r>
            <a:r>
              <a:rPr lang="en-US" sz="2200" dirty="0" smtClean="0">
                <a:solidFill>
                  <a:srgbClr val="0070C0"/>
                </a:solidFill>
                <a:latin typeface="Calibri" pitchFamily="34" charset="0"/>
              </a:rPr>
              <a:t>Cables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4572000" y="1428736"/>
            <a:ext cx="457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200" dirty="0" err="1" smtClean="0">
                <a:solidFill>
                  <a:srgbClr val="0070C0"/>
                </a:solidFill>
                <a:latin typeface="Calibri" pitchFamily="34" charset="0"/>
              </a:rPr>
              <a:t>Disa</a:t>
            </a:r>
            <a:r>
              <a:rPr lang="en-US" sz="2200" dirty="0" smtClean="0">
                <a:solidFill>
                  <a:srgbClr val="0070C0"/>
                </a:solidFill>
                <a:latin typeface="Calibri" pitchFamily="34" charset="0"/>
              </a:rPr>
              <a:t>dvantages</a:t>
            </a:r>
            <a:r>
              <a:rPr lang="tr-TR" sz="2200" dirty="0" smtClean="0">
                <a:solidFill>
                  <a:srgbClr val="0070C0"/>
                </a:solidFill>
                <a:latin typeface="Calibri" pitchFamily="34" charset="0"/>
              </a:rPr>
              <a:t> of Aluminium </a:t>
            </a:r>
            <a:r>
              <a:rPr lang="en-US" sz="2200" dirty="0" smtClean="0">
                <a:solidFill>
                  <a:srgbClr val="0070C0"/>
                </a:solidFill>
                <a:latin typeface="Calibri" pitchFamily="34" charset="0"/>
              </a:rPr>
              <a:t>Cables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Dikdörtgen"/>
          <p:cNvSpPr/>
          <p:nvPr/>
        </p:nvSpPr>
        <p:spPr>
          <a:xfrm>
            <a:off x="5857884" y="1428736"/>
            <a:ext cx="3214710" cy="23574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1500167" y="428605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Aluminium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Flexible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Cables</a:t>
            </a:r>
          </a:p>
        </p:txBody>
      </p:sp>
      <p:sp>
        <p:nvSpPr>
          <p:cNvPr id="21" name="20 Dikdörtgen"/>
          <p:cNvSpPr/>
          <p:nvPr/>
        </p:nvSpPr>
        <p:spPr>
          <a:xfrm>
            <a:off x="1000100" y="1486335"/>
            <a:ext cx="4643470" cy="4585871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- </a:t>
            </a:r>
            <a:r>
              <a:rPr lang="tr-TR" sz="2000" b="1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Standards</a:t>
            </a:r>
            <a:r>
              <a:rPr lang="tr-TR" sz="20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&amp;</a:t>
            </a:r>
            <a:r>
              <a:rPr lang="tr-TR" sz="2000" b="1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Specifications</a:t>
            </a:r>
            <a:endParaRPr lang="tr-TR" sz="2000" b="1" i="1" u="sng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	ISO 6722</a:t>
            </a:r>
          </a:p>
          <a:p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	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LV 112-2</a:t>
            </a:r>
            <a:endParaRPr lang="tr-TR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	</a:t>
            </a:r>
            <a:r>
              <a:rPr lang="es-E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JASO D 603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/ 611-94</a:t>
            </a:r>
          </a:p>
          <a:p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	ASTM  B470</a:t>
            </a:r>
          </a:p>
          <a:p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	EN 60228 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Class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5 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Copper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Equivalent</a:t>
            </a:r>
            <a:endParaRPr lang="tr-TR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	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Manufacturer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Datasheets</a:t>
            </a: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tr-T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000" b="1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Motion</a:t>
            </a:r>
            <a:r>
              <a:rPr lang="tr-TR" sz="20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000" b="1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Types</a:t>
            </a:r>
            <a:endParaRPr lang="tr-TR" sz="2000" b="1" i="1" u="sng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	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Torsional</a:t>
            </a:r>
            <a:endParaRPr lang="tr-TR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	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Bending</a:t>
            </a:r>
            <a:endParaRPr lang="tr-TR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	Rolling</a:t>
            </a:r>
          </a:p>
          <a:p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	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Fixed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or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Flexible</a:t>
            </a: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tr-T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000" b="1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Installation</a:t>
            </a:r>
            <a:r>
              <a:rPr lang="tr-TR" sz="20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000" b="1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Conditions</a:t>
            </a:r>
            <a:endParaRPr lang="tr-TR" sz="2000" b="1" i="1" u="sng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pPr lvl="1"/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	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Oil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/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Grease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/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U.V/Ozone Resistance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,</a:t>
            </a:r>
          </a:p>
          <a:p>
            <a:pPr lvl="1"/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	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Flame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/Fire/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Smooke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Performance</a:t>
            </a:r>
            <a:endParaRPr lang="tr-TR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pPr lvl="1"/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	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Operating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Temperature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Range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2500298" y="928670"/>
            <a:ext cx="422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Design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Criteria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for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Flexible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Cable</a:t>
            </a:r>
            <a:endParaRPr lang="tr-TR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5857884" y="1339366"/>
            <a:ext cx="3286116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000" b="1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Limitations</a:t>
            </a:r>
            <a:r>
              <a:rPr lang="tr-TR" sz="20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000" b="1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for</a:t>
            </a:r>
            <a:r>
              <a:rPr lang="tr-TR" sz="20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AFC</a:t>
            </a:r>
          </a:p>
          <a:p>
            <a:pPr>
              <a:lnSpc>
                <a:spcPct val="150000"/>
              </a:lnSpc>
            </a:pP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?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__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Temperature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Limits</a:t>
            </a:r>
            <a:endParaRPr lang="tr-TR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?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__ 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Motion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Limits</a:t>
            </a:r>
            <a:endParaRPr lang="tr-TR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?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__ 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Vehicle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Location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Limits</a:t>
            </a:r>
            <a:endParaRPr lang="tr-TR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?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__ 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Wire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Size 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Limits</a:t>
            </a:r>
            <a:endParaRPr lang="tr-TR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?</a:t>
            </a:r>
            <a:r>
              <a:rPr lang="tr-T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__ </a:t>
            </a:r>
            <a:r>
              <a:rPr lang="tr-T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Vibrations</a:t>
            </a:r>
            <a:endParaRPr lang="tr-TR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1500167" y="428605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Aluminium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Flexible Cables</a:t>
            </a:r>
          </a:p>
        </p:txBody>
      </p:sp>
      <p:pic>
        <p:nvPicPr>
          <p:cNvPr id="4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6" name="5 Dikdörtgen"/>
          <p:cNvSpPr/>
          <p:nvPr/>
        </p:nvSpPr>
        <p:spPr>
          <a:xfrm>
            <a:off x="1714480" y="1055448"/>
            <a:ext cx="5357850" cy="369332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Motion Types</a:t>
            </a: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pic>
        <p:nvPicPr>
          <p:cNvPr id="7" name="Picture 2" descr="C:\Users\Selman\Desktop\Semboller(Seffaf).png"/>
          <p:cNvPicPr>
            <a:picLocks noChangeAspect="1" noChangeArrowheads="1"/>
          </p:cNvPicPr>
          <p:nvPr/>
        </p:nvPicPr>
        <p:blipFill>
          <a:blip r:embed="rId4" cstate="print"/>
          <a:srcRect l="13281" t="45640" r="10156" b="39239"/>
          <a:stretch>
            <a:fillRect/>
          </a:stretch>
        </p:blipFill>
        <p:spPr bwMode="auto">
          <a:xfrm>
            <a:off x="1000100" y="1455182"/>
            <a:ext cx="7009177" cy="1188000"/>
          </a:xfrm>
          <a:prstGeom prst="rect">
            <a:avLst/>
          </a:prstGeom>
          <a:noFill/>
        </p:spPr>
      </p:pic>
      <p:sp>
        <p:nvSpPr>
          <p:cNvPr id="16" name="15 Dikdörtgen"/>
          <p:cNvSpPr/>
          <p:nvPr/>
        </p:nvSpPr>
        <p:spPr>
          <a:xfrm>
            <a:off x="1142975" y="4342163"/>
            <a:ext cx="36433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- The Higher Tensile Strength,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- The Finer Wires,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16 Dikdörtgen"/>
          <p:cNvSpPr/>
          <p:nvPr/>
        </p:nvSpPr>
        <p:spPr>
          <a:xfrm>
            <a:off x="5286380" y="4572008"/>
            <a:ext cx="27146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The Higher Flex Life,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19 Sağ Ayraç"/>
          <p:cNvSpPr/>
          <p:nvPr/>
        </p:nvSpPr>
        <p:spPr>
          <a:xfrm>
            <a:off x="4929190" y="4515348"/>
            <a:ext cx="285752" cy="785818"/>
          </a:xfrm>
          <a:prstGeom prst="rightBrace">
            <a:avLst>
              <a:gd name="adj1" fmla="val 21666"/>
              <a:gd name="adj2" fmla="val 50000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0 Dikdörtgen"/>
          <p:cNvSpPr/>
          <p:nvPr/>
        </p:nvSpPr>
        <p:spPr>
          <a:xfrm>
            <a:off x="285720" y="3548722"/>
            <a:ext cx="8572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“</a:t>
            </a:r>
            <a:r>
              <a:rPr lang="en-US" sz="2800" dirty="0" smtClean="0"/>
              <a:t>Strain-Relief Conductor and Tension-Proof Insulation</a:t>
            </a:r>
            <a:r>
              <a:rPr lang="tr-TR" sz="2800" dirty="0" smtClean="0"/>
              <a:t>”</a:t>
            </a:r>
            <a:endParaRPr lang="en-US" sz="2800" dirty="0"/>
          </a:p>
        </p:txBody>
      </p:sp>
      <p:sp>
        <p:nvSpPr>
          <p:cNvPr id="12" name="11 Dikdörtgen"/>
          <p:cNvSpPr/>
          <p:nvPr/>
        </p:nvSpPr>
        <p:spPr>
          <a:xfrm>
            <a:off x="428596" y="2928934"/>
            <a:ext cx="2140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/>
              <a:t>Our target is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1500167" y="428605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Aluminium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</a:rPr>
              <a:t>Flexible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</a:rPr>
              <a:t>Cables</a:t>
            </a:r>
            <a:endParaRPr lang="en-US" sz="2800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4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6" name="5 Dikdörtgen"/>
          <p:cNvSpPr/>
          <p:nvPr/>
        </p:nvSpPr>
        <p:spPr>
          <a:xfrm>
            <a:off x="1714480" y="1055448"/>
            <a:ext cx="5357850" cy="369332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Motion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Types</a:t>
            </a:r>
            <a:endParaRPr lang="tr-TR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pic>
        <p:nvPicPr>
          <p:cNvPr id="7" name="Picture 2" descr="C:\Users\Selman\Desktop\Semboller(Seffaf).png"/>
          <p:cNvPicPr>
            <a:picLocks noChangeAspect="1" noChangeArrowheads="1"/>
          </p:cNvPicPr>
          <p:nvPr/>
        </p:nvPicPr>
        <p:blipFill>
          <a:blip r:embed="rId4" cstate="print"/>
          <a:srcRect l="13281" t="45640" r="10156" b="39239"/>
          <a:stretch>
            <a:fillRect/>
          </a:stretch>
        </p:blipFill>
        <p:spPr bwMode="auto">
          <a:xfrm>
            <a:off x="1000100" y="1455182"/>
            <a:ext cx="7009177" cy="1188000"/>
          </a:xfrm>
          <a:prstGeom prst="rect">
            <a:avLst/>
          </a:prstGeom>
          <a:noFill/>
        </p:spPr>
      </p:pic>
      <p:pic>
        <p:nvPicPr>
          <p:cNvPr id="11" name="Picture 4" descr="D:\Dağıtım\Aluminium Flexible Cables\Flex Büküm (5).png"/>
          <p:cNvPicPr>
            <a:picLocks noChangeArrowheads="1"/>
          </p:cNvPicPr>
          <p:nvPr/>
        </p:nvPicPr>
        <p:blipFill>
          <a:blip r:embed="rId5" cstate="print"/>
          <a:srcRect l="9023" t="18031" b="12421"/>
          <a:stretch>
            <a:fillRect/>
          </a:stretch>
        </p:blipFill>
        <p:spPr bwMode="auto">
          <a:xfrm rot="600000">
            <a:off x="7325320" y="5129331"/>
            <a:ext cx="1890150" cy="928694"/>
          </a:xfrm>
          <a:prstGeom prst="rect">
            <a:avLst/>
          </a:prstGeom>
          <a:noFill/>
        </p:spPr>
      </p:pic>
      <p:pic>
        <p:nvPicPr>
          <p:cNvPr id="12" name="Picture 2" descr="D:\Dağıtım\Aluminium Flexible Cables\Flex Büküm (1).png"/>
          <p:cNvPicPr>
            <a:picLocks noChangeArrowheads="1"/>
          </p:cNvPicPr>
          <p:nvPr/>
        </p:nvPicPr>
        <p:blipFill>
          <a:blip r:embed="rId6" cstate="print"/>
          <a:srcRect l="4636" t="22843" r="8293" b="18781"/>
          <a:stretch>
            <a:fillRect/>
          </a:stretch>
        </p:blipFill>
        <p:spPr bwMode="auto">
          <a:xfrm rot="600000">
            <a:off x="7254000" y="4058317"/>
            <a:ext cx="1890000" cy="1000132"/>
          </a:xfrm>
          <a:prstGeom prst="rect">
            <a:avLst/>
          </a:prstGeom>
          <a:noFill/>
        </p:spPr>
      </p:pic>
      <p:pic>
        <p:nvPicPr>
          <p:cNvPr id="13" name="Picture 3" descr="D:\Dağıtım\Aluminium Flexible Cables\Flex Büküm (2).PNG"/>
          <p:cNvPicPr>
            <a:picLocks noChangeAspect="1" noChangeArrowheads="1"/>
          </p:cNvPicPr>
          <p:nvPr/>
        </p:nvPicPr>
        <p:blipFill>
          <a:blip r:embed="rId7"/>
          <a:srcRect l="3164" t="2841" r="30638" b="6249"/>
          <a:stretch>
            <a:fillRect/>
          </a:stretch>
        </p:blipFill>
        <p:spPr bwMode="auto">
          <a:xfrm rot="600000">
            <a:off x="7463357" y="3004922"/>
            <a:ext cx="1680675" cy="1000132"/>
          </a:xfrm>
          <a:prstGeom prst="rect">
            <a:avLst/>
          </a:prstGeom>
          <a:noFill/>
        </p:spPr>
      </p:pic>
      <p:sp>
        <p:nvSpPr>
          <p:cNvPr id="22" name="21 Dikdörtgen"/>
          <p:cNvSpPr/>
          <p:nvPr/>
        </p:nvSpPr>
        <p:spPr>
          <a:xfrm>
            <a:off x="428596" y="3139859"/>
            <a:ext cx="700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i="1" u="sng" dirty="0" smtClean="0">
                <a:latin typeface="Calibri" pitchFamily="34" charset="0"/>
              </a:rPr>
              <a:t>BUNCH: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Same Lay ratio and direction, mostly used in fixed installations</a:t>
            </a:r>
            <a:r>
              <a:rPr lang="tr-TR" dirty="0" smtClean="0">
                <a:latin typeface="Calibri" pitchFamily="34" charset="0"/>
              </a:rPr>
              <a:t>. </a:t>
            </a:r>
            <a:r>
              <a:rPr lang="tr-TR" dirty="0" err="1" smtClean="0">
                <a:latin typeface="Calibri" pitchFamily="34" charset="0"/>
              </a:rPr>
              <a:t>Toron</a:t>
            </a:r>
            <a:r>
              <a:rPr lang="tr-TR" dirty="0" smtClean="0">
                <a:latin typeface="Calibri" pitchFamily="34" charset="0"/>
              </a:rPr>
              <a:t>/</a:t>
            </a:r>
            <a:r>
              <a:rPr lang="tr-TR" dirty="0" err="1" smtClean="0">
                <a:latin typeface="Calibri" pitchFamily="34" charset="0"/>
              </a:rPr>
              <a:t>Stranding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bunching</a:t>
            </a:r>
            <a:r>
              <a:rPr lang="tr-TR" dirty="0" smtClean="0">
                <a:latin typeface="Calibri" pitchFamily="34" charset="0"/>
              </a:rPr>
              <a:t> of </a:t>
            </a:r>
            <a:r>
              <a:rPr lang="tr-TR" dirty="0" err="1" smtClean="0">
                <a:latin typeface="Calibri" pitchFamily="34" charset="0"/>
              </a:rPr>
              <a:t>Rope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Lay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or</a:t>
            </a:r>
            <a:r>
              <a:rPr lang="tr-TR" dirty="0" smtClean="0">
                <a:latin typeface="Calibri" pitchFamily="34" charset="0"/>
              </a:rPr>
              <a:t> C</a:t>
            </a:r>
            <a:r>
              <a:rPr lang="en-US" dirty="0" err="1" smtClean="0">
                <a:latin typeface="Calibri" pitchFamily="34" charset="0"/>
              </a:rPr>
              <a:t>ross</a:t>
            </a:r>
            <a:r>
              <a:rPr lang="en-US" dirty="0" smtClean="0">
                <a:latin typeface="Calibri" pitchFamily="34" charset="0"/>
              </a:rPr>
              <a:t>-</a:t>
            </a:r>
            <a:r>
              <a:rPr lang="tr-TR" dirty="0" smtClean="0">
                <a:latin typeface="Calibri" pitchFamily="34" charset="0"/>
              </a:rPr>
              <a:t>S</a:t>
            </a:r>
            <a:r>
              <a:rPr lang="en-US" dirty="0" err="1" smtClean="0">
                <a:latin typeface="Calibri" pitchFamily="34" charset="0"/>
              </a:rPr>
              <a:t>ection</a:t>
            </a:r>
            <a:r>
              <a:rPr lang="tr-TR" dirty="0" smtClean="0">
                <a:latin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</a:rPr>
              <a:t> up to 1</a:t>
            </a:r>
            <a:r>
              <a:rPr lang="tr-TR" dirty="0" smtClean="0">
                <a:latin typeface="Calibri" pitchFamily="34" charset="0"/>
              </a:rPr>
              <a:t>0</a:t>
            </a:r>
            <a:r>
              <a:rPr lang="en-US" dirty="0" smtClean="0">
                <a:latin typeface="Calibri" pitchFamily="34" charset="0"/>
              </a:rPr>
              <a:t>mm</a:t>
            </a:r>
            <a:r>
              <a:rPr lang="en-US" baseline="30000" dirty="0" smtClean="0">
                <a:latin typeface="Calibri" pitchFamily="34" charset="0"/>
              </a:rPr>
              <a:t>2</a:t>
            </a:r>
          </a:p>
        </p:txBody>
      </p:sp>
      <p:sp>
        <p:nvSpPr>
          <p:cNvPr id="23" name="22 Dikdörtgen"/>
          <p:cNvSpPr/>
          <p:nvPr/>
        </p:nvSpPr>
        <p:spPr>
          <a:xfrm>
            <a:off x="428596" y="4871877"/>
            <a:ext cx="6929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 smtClean="0">
                <a:latin typeface="Calibri" pitchFamily="34" charset="0"/>
              </a:rPr>
              <a:t>ROPE LAY</a:t>
            </a:r>
            <a:r>
              <a:rPr lang="tr-TR" b="1" i="1" u="sng" dirty="0" smtClean="0">
                <a:latin typeface="Calibri" pitchFamily="34" charset="0"/>
              </a:rPr>
              <a:t> </a:t>
            </a:r>
            <a:r>
              <a:rPr lang="tr-TR" b="1" i="1" u="sng" dirty="0" err="1" smtClean="0">
                <a:latin typeface="Calibri" pitchFamily="34" charset="0"/>
              </a:rPr>
              <a:t>or</a:t>
            </a:r>
            <a:r>
              <a:rPr lang="tr-TR" b="1" i="1" u="sng" dirty="0" smtClean="0">
                <a:latin typeface="Calibri" pitchFamily="34" charset="0"/>
              </a:rPr>
              <a:t> CONCENTRIC UNILAY:</a:t>
            </a:r>
            <a:r>
              <a:rPr lang="tr-TR" dirty="0" smtClean="0">
                <a:latin typeface="Calibri" pitchFamily="34" charset="0"/>
              </a:rPr>
              <a:t> I</a:t>
            </a:r>
            <a:r>
              <a:rPr lang="en-US" dirty="0" err="1" smtClean="0">
                <a:latin typeface="Calibri" pitchFamily="34" charset="0"/>
              </a:rPr>
              <a:t>ndividual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bundles of </a:t>
            </a:r>
            <a:r>
              <a:rPr lang="tr-TR" dirty="0" err="1" smtClean="0">
                <a:latin typeface="Calibri" pitchFamily="34" charset="0"/>
              </a:rPr>
              <a:t>toron</a:t>
            </a:r>
            <a:r>
              <a:rPr lang="tr-TR" dirty="0" smtClean="0">
                <a:latin typeface="Calibri" pitchFamily="34" charset="0"/>
              </a:rPr>
              <a:t>/</a:t>
            </a:r>
            <a:r>
              <a:rPr lang="en-US" dirty="0" smtClean="0">
                <a:latin typeface="Calibri" pitchFamily="34" charset="0"/>
              </a:rPr>
              <a:t>stranding twisted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together</a:t>
            </a:r>
            <a:r>
              <a:rPr lang="en-US" dirty="0" smtClean="0">
                <a:latin typeface="Calibri" pitchFamily="34" charset="0"/>
              </a:rPr>
              <a:t> into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groups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with the same lay direction and length</a:t>
            </a:r>
            <a:r>
              <a:rPr lang="tr-TR" dirty="0" smtClean="0">
                <a:latin typeface="Calibri" pitchFamily="34" charset="0"/>
              </a:rPr>
              <a:t>            (</a:t>
            </a:r>
            <a:r>
              <a:rPr lang="tr-TR" dirty="0" err="1" smtClean="0">
                <a:latin typeface="Calibri" pitchFamily="34" charset="0"/>
              </a:rPr>
              <a:t>or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inreasing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lay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length</a:t>
            </a:r>
            <a:r>
              <a:rPr lang="tr-TR" dirty="0" smtClean="0">
                <a:latin typeface="Calibri" pitchFamily="34" charset="0"/>
              </a:rPr>
              <a:t>) </a:t>
            </a:r>
            <a:r>
              <a:rPr lang="tr-TR" dirty="0" err="1" smtClean="0">
                <a:latin typeface="Calibri" pitchFamily="34" charset="0"/>
              </a:rPr>
              <a:t>with</a:t>
            </a:r>
            <a:r>
              <a:rPr lang="en-US" dirty="0" smtClean="0">
                <a:latin typeface="Calibri" pitchFamily="34" charset="0"/>
              </a:rPr>
              <a:t> a well defined geometric configuration</a:t>
            </a:r>
            <a:r>
              <a:rPr lang="tr-TR" dirty="0" smtClean="0">
                <a:latin typeface="Calibri" pitchFamily="34" charset="0"/>
              </a:rPr>
              <a:t>. </a:t>
            </a:r>
            <a:r>
              <a:rPr lang="en-US" dirty="0" smtClean="0">
                <a:latin typeface="Calibri" pitchFamily="34" charset="0"/>
              </a:rPr>
              <a:t>Applicable for </a:t>
            </a:r>
            <a:r>
              <a:rPr lang="en-US" dirty="0" err="1" smtClean="0">
                <a:latin typeface="Calibri" pitchFamily="34" charset="0"/>
              </a:rPr>
              <a:t>torsional</a:t>
            </a:r>
            <a:r>
              <a:rPr lang="en-US" dirty="0" smtClean="0">
                <a:latin typeface="Calibri" pitchFamily="34" charset="0"/>
              </a:rPr>
              <a:t> and flexible motions</a:t>
            </a:r>
            <a:r>
              <a:rPr lang="tr-TR" dirty="0" smtClean="0">
                <a:latin typeface="Calibri" pitchFamily="34" charset="0"/>
              </a:rPr>
              <a:t>.</a:t>
            </a:r>
            <a:endParaRPr lang="en-US" dirty="0" smtClean="0">
              <a:latin typeface="Calibri" pitchFamily="34" charset="0"/>
            </a:endParaRPr>
          </a:p>
        </p:txBody>
      </p:sp>
      <p:sp>
        <p:nvSpPr>
          <p:cNvPr id="24" name="23 Dikdörtgen"/>
          <p:cNvSpPr/>
          <p:nvPr/>
        </p:nvSpPr>
        <p:spPr>
          <a:xfrm>
            <a:off x="428596" y="3862992"/>
            <a:ext cx="6858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 smtClean="0">
                <a:latin typeface="Calibri" pitchFamily="34" charset="0"/>
              </a:rPr>
              <a:t>CONCENTRIC CONTRA-HELICAL</a:t>
            </a:r>
            <a:r>
              <a:rPr lang="tr-TR" b="1" i="1" u="sng" dirty="0" smtClean="0">
                <a:latin typeface="Calibri" pitchFamily="34" charset="0"/>
              </a:rPr>
              <a:t>: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Each layer has a reversed lay direction and an increasing </a:t>
            </a:r>
            <a:r>
              <a:rPr lang="tr-TR" dirty="0" err="1" smtClean="0">
                <a:latin typeface="Calibri" pitchFamily="34" charset="0"/>
              </a:rPr>
              <a:t>or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tr-TR" dirty="0" err="1" smtClean="0">
                <a:latin typeface="Calibri" pitchFamily="34" charset="0"/>
              </a:rPr>
              <a:t>same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lay length in each succeeding layer.</a:t>
            </a:r>
            <a:r>
              <a:rPr lang="tr-TR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Applicable for </a:t>
            </a:r>
            <a:r>
              <a:rPr lang="en-US" dirty="0" err="1" smtClean="0">
                <a:latin typeface="Calibri" pitchFamily="34" charset="0"/>
              </a:rPr>
              <a:t>torsional</a:t>
            </a:r>
            <a:r>
              <a:rPr lang="en-US" dirty="0" smtClean="0">
                <a:latin typeface="Calibri" pitchFamily="34" charset="0"/>
              </a:rPr>
              <a:t> and flexible motions</a:t>
            </a:r>
            <a:r>
              <a:rPr lang="tr-TR" dirty="0" smtClean="0">
                <a:latin typeface="Calibri" pitchFamily="34" charset="0"/>
              </a:rPr>
              <a:t>.</a:t>
            </a:r>
            <a:endParaRPr lang="en-US" b="1" i="1" u="sng" dirty="0" smtClean="0">
              <a:latin typeface="Calibri" pitchFamily="34" charset="0"/>
            </a:endParaRPr>
          </a:p>
        </p:txBody>
      </p:sp>
      <p:sp>
        <p:nvSpPr>
          <p:cNvPr id="15" name="14 Dikdörtgen"/>
          <p:cNvSpPr/>
          <p:nvPr/>
        </p:nvSpPr>
        <p:spPr>
          <a:xfrm>
            <a:off x="1857356" y="2702478"/>
            <a:ext cx="5357850" cy="369332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tr-TR" sz="24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Flexible</a:t>
            </a:r>
            <a:r>
              <a:rPr lang="tr-TR" sz="24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Conductor</a:t>
            </a:r>
            <a:r>
              <a:rPr lang="tr-TR" sz="24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Stranding</a:t>
            </a:r>
            <a:r>
              <a:rPr lang="tr-TR" sz="24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Types</a:t>
            </a:r>
            <a:endParaRPr lang="tr-TR" sz="2000" u="sng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1500167" y="428605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Aluminium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Flexible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Cables</a:t>
            </a:r>
          </a:p>
        </p:txBody>
      </p:sp>
      <p:pic>
        <p:nvPicPr>
          <p:cNvPr id="4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6" name="5 Dikdörtgen"/>
          <p:cNvSpPr/>
          <p:nvPr/>
        </p:nvSpPr>
        <p:spPr>
          <a:xfrm>
            <a:off x="1714480" y="1055448"/>
            <a:ext cx="5357850" cy="369332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Motion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Types</a:t>
            </a: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pic>
        <p:nvPicPr>
          <p:cNvPr id="7" name="Picture 2" descr="C:\Users\Selman\Desktop\Semboller(Seffaf).png"/>
          <p:cNvPicPr>
            <a:picLocks noChangeAspect="1" noChangeArrowheads="1"/>
          </p:cNvPicPr>
          <p:nvPr/>
        </p:nvPicPr>
        <p:blipFill>
          <a:blip r:embed="rId4" cstate="print"/>
          <a:srcRect l="13281" t="45640" r="10156" b="39239"/>
          <a:stretch>
            <a:fillRect/>
          </a:stretch>
        </p:blipFill>
        <p:spPr bwMode="auto">
          <a:xfrm>
            <a:off x="1000100" y="1455182"/>
            <a:ext cx="7009177" cy="1188000"/>
          </a:xfrm>
          <a:prstGeom prst="rect">
            <a:avLst/>
          </a:prstGeom>
          <a:noFill/>
        </p:spPr>
      </p:pic>
      <p:pic>
        <p:nvPicPr>
          <p:cNvPr id="11" name="Picture 4" descr="D:\Dağıtım\Aluminium Flexible Cables\Flex Büküm (5).png"/>
          <p:cNvPicPr>
            <a:picLocks noChangeArrowheads="1"/>
          </p:cNvPicPr>
          <p:nvPr/>
        </p:nvPicPr>
        <p:blipFill>
          <a:blip r:embed="rId5" cstate="print"/>
          <a:srcRect l="9023" t="18031" b="12421"/>
          <a:stretch>
            <a:fillRect/>
          </a:stretch>
        </p:blipFill>
        <p:spPr bwMode="auto">
          <a:xfrm rot="600000">
            <a:off x="7325320" y="5129331"/>
            <a:ext cx="1890150" cy="928694"/>
          </a:xfrm>
          <a:prstGeom prst="rect">
            <a:avLst/>
          </a:prstGeom>
          <a:noFill/>
        </p:spPr>
      </p:pic>
      <p:pic>
        <p:nvPicPr>
          <p:cNvPr id="12" name="Picture 2" descr="D:\Dağıtım\Aluminium Flexible Cables\Flex Büküm (1).png"/>
          <p:cNvPicPr>
            <a:picLocks noChangeArrowheads="1"/>
          </p:cNvPicPr>
          <p:nvPr/>
        </p:nvPicPr>
        <p:blipFill>
          <a:blip r:embed="rId6" cstate="print"/>
          <a:srcRect l="4636" t="22843" r="8293" b="18781"/>
          <a:stretch>
            <a:fillRect/>
          </a:stretch>
        </p:blipFill>
        <p:spPr bwMode="auto">
          <a:xfrm rot="600000">
            <a:off x="7254000" y="4058317"/>
            <a:ext cx="1890000" cy="1000132"/>
          </a:xfrm>
          <a:prstGeom prst="rect">
            <a:avLst/>
          </a:prstGeom>
          <a:noFill/>
        </p:spPr>
      </p:pic>
      <p:pic>
        <p:nvPicPr>
          <p:cNvPr id="13" name="Picture 3" descr="D:\Dağıtım\Aluminium Flexible Cables\Flex Büküm (2).PNG"/>
          <p:cNvPicPr>
            <a:picLocks noChangeAspect="1" noChangeArrowheads="1"/>
          </p:cNvPicPr>
          <p:nvPr/>
        </p:nvPicPr>
        <p:blipFill>
          <a:blip r:embed="rId7"/>
          <a:srcRect l="3164" t="2841" r="30638" b="6249"/>
          <a:stretch>
            <a:fillRect/>
          </a:stretch>
        </p:blipFill>
        <p:spPr bwMode="auto">
          <a:xfrm rot="600000">
            <a:off x="7463357" y="3004922"/>
            <a:ext cx="1680675" cy="1000132"/>
          </a:xfrm>
          <a:prstGeom prst="rect">
            <a:avLst/>
          </a:prstGeom>
          <a:noFill/>
        </p:spPr>
      </p:pic>
      <p:sp>
        <p:nvSpPr>
          <p:cNvPr id="15" name="14 Dikdörtgen"/>
          <p:cNvSpPr/>
          <p:nvPr/>
        </p:nvSpPr>
        <p:spPr>
          <a:xfrm>
            <a:off x="1857356" y="2702478"/>
            <a:ext cx="5357850" cy="369332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Flexible Conductor Stranding Parameters</a:t>
            </a:r>
            <a:endParaRPr lang="en-US" sz="2000" u="sng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13 Dikdörtgen"/>
          <p:cNvSpPr/>
          <p:nvPr/>
        </p:nvSpPr>
        <p:spPr>
          <a:xfrm>
            <a:off x="1142976" y="3143248"/>
            <a:ext cx="5214974" cy="2769989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1- Tensile Strength of Wires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2- Wire Diameters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3- Number of strands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4- Lay directions of strands and layers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5- Lay Lengths of strands and layers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6- Annealing</a:t>
            </a:r>
            <a:r>
              <a:rPr lang="tr-T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or</a:t>
            </a:r>
            <a:r>
              <a:rPr lang="tr-T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Heat</a:t>
            </a:r>
            <a:r>
              <a:rPr lang="tr-T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Treatment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1500167" y="428605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Aluminium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</a:rPr>
              <a:t>Flexible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</a:rPr>
              <a:t>Cables</a:t>
            </a:r>
            <a:endParaRPr lang="en-US" sz="2800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4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pic>
        <p:nvPicPr>
          <p:cNvPr id="1026" name="Picture 2" descr="C:\Users\Selman\Desktop\Sunum için Şeffaf Ürünler\Flex\Untitled-1234.png"/>
          <p:cNvPicPr>
            <a:picLocks noChangeAspect="1" noChangeArrowheads="1"/>
          </p:cNvPicPr>
          <p:nvPr/>
        </p:nvPicPr>
        <p:blipFill>
          <a:blip r:embed="rId4" cstate="print"/>
          <a:srcRect l="21911" t="19844"/>
          <a:stretch>
            <a:fillRect/>
          </a:stretch>
        </p:blipFill>
        <p:spPr bwMode="auto">
          <a:xfrm rot="20683258">
            <a:off x="-1187514" y="737921"/>
            <a:ext cx="3818996" cy="2885620"/>
          </a:xfrm>
          <a:prstGeom prst="rect">
            <a:avLst/>
          </a:prstGeom>
          <a:noFill/>
        </p:spPr>
      </p:pic>
      <p:sp>
        <p:nvSpPr>
          <p:cNvPr id="10" name="9 Metin kutusu"/>
          <p:cNvSpPr txBox="1"/>
          <p:nvPr/>
        </p:nvSpPr>
        <p:spPr>
          <a:xfrm>
            <a:off x="285720" y="3230779"/>
            <a:ext cx="407193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b="1" dirty="0" err="1" smtClean="0">
                <a:latin typeface="Calibri" pitchFamily="34" charset="0"/>
              </a:rPr>
              <a:t>Cable</a:t>
            </a:r>
            <a:r>
              <a:rPr lang="tr-TR" sz="2400" b="1" dirty="0" smtClean="0">
                <a:latin typeface="Calibri" pitchFamily="34" charset="0"/>
              </a:rPr>
              <a:t> </a:t>
            </a:r>
            <a:r>
              <a:rPr lang="tr-TR" sz="2400" b="1" dirty="0" err="1" smtClean="0">
                <a:latin typeface="Calibri" pitchFamily="34" charset="0"/>
              </a:rPr>
              <a:t>Construction</a:t>
            </a:r>
            <a:r>
              <a:rPr lang="tr-TR" sz="2400" b="1" dirty="0" smtClean="0">
                <a:latin typeface="Calibri" pitchFamily="34" charset="0"/>
              </a:rPr>
              <a:t>- PVC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000" dirty="0" smtClean="0">
                <a:latin typeface="Calibri" pitchFamily="34" charset="0"/>
              </a:rPr>
              <a:t>- </a:t>
            </a:r>
            <a:r>
              <a:rPr lang="tr-TR" sz="2000" dirty="0" err="1" smtClean="0">
                <a:latin typeface="Calibri" pitchFamily="34" charset="0"/>
              </a:rPr>
              <a:t>Flexible</a:t>
            </a:r>
            <a:r>
              <a:rPr lang="tr-TR" sz="2000" dirty="0" smtClean="0">
                <a:latin typeface="Calibri" pitchFamily="34" charset="0"/>
              </a:rPr>
              <a:t> Aluminium </a:t>
            </a:r>
            <a:r>
              <a:rPr lang="tr-TR" sz="2000" dirty="0" err="1" smtClean="0">
                <a:latin typeface="Calibri" pitchFamily="34" charset="0"/>
              </a:rPr>
              <a:t>Conductor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000" dirty="0" smtClean="0">
                <a:latin typeface="Calibri" pitchFamily="34" charset="0"/>
              </a:rPr>
              <a:t>- </a:t>
            </a:r>
            <a:r>
              <a:rPr lang="tr-TR" sz="2000" dirty="0" err="1" smtClean="0">
                <a:latin typeface="Calibri" pitchFamily="34" charset="0"/>
              </a:rPr>
              <a:t>Annealing</a:t>
            </a:r>
            <a:r>
              <a:rPr lang="tr-TR" sz="2000" dirty="0" smtClean="0">
                <a:latin typeface="Calibri" pitchFamily="34" charset="0"/>
              </a:rPr>
              <a:t> of </a:t>
            </a:r>
            <a:r>
              <a:rPr lang="tr-TR" sz="2000" dirty="0" err="1" smtClean="0">
                <a:latin typeface="Calibri" pitchFamily="34" charset="0"/>
              </a:rPr>
              <a:t>Wires</a:t>
            </a:r>
            <a:r>
              <a:rPr lang="tr-TR" sz="2000" dirty="0" smtClean="0">
                <a:latin typeface="Calibri" pitchFamily="34" charset="0"/>
              </a:rPr>
              <a:t> (</a:t>
            </a:r>
            <a:r>
              <a:rPr lang="tr-TR" sz="2000" dirty="0" err="1" smtClean="0">
                <a:latin typeface="Calibri" pitchFamily="34" charset="0"/>
              </a:rPr>
              <a:t>Optional</a:t>
            </a:r>
            <a:r>
              <a:rPr lang="tr-TR" sz="2000" dirty="0" smtClean="0">
                <a:latin typeface="Calibri" pitchFamily="34" charset="0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000" dirty="0" smtClean="0">
                <a:latin typeface="Calibri" pitchFamily="34" charset="0"/>
              </a:rPr>
              <a:t>- </a:t>
            </a:r>
            <a:r>
              <a:rPr lang="tr-TR" sz="2000" dirty="0" err="1" smtClean="0">
                <a:latin typeface="Calibri" pitchFamily="34" charset="0"/>
              </a:rPr>
              <a:t>Colourful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Separator</a:t>
            </a:r>
            <a:r>
              <a:rPr lang="tr-TR" sz="2000" dirty="0" smtClean="0">
                <a:latin typeface="Calibri" pitchFamily="34" charset="0"/>
              </a:rPr>
              <a:t> Film/</a:t>
            </a:r>
            <a:r>
              <a:rPr lang="tr-TR" sz="2000" dirty="0" err="1" smtClean="0">
                <a:latin typeface="Calibri" pitchFamily="34" charset="0"/>
              </a:rPr>
              <a:t>Tape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PVC </a:t>
            </a:r>
            <a:r>
              <a:rPr lang="tr-TR" sz="2000" dirty="0" err="1" smtClean="0">
                <a:latin typeface="Calibri" pitchFamily="34" charset="0"/>
              </a:rPr>
              <a:t>Insulation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PVC </a:t>
            </a:r>
            <a:r>
              <a:rPr lang="tr-TR" sz="2000" dirty="0" err="1" smtClean="0">
                <a:latin typeface="Calibri" pitchFamily="34" charset="0"/>
              </a:rPr>
              <a:t>Sheath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2" name="11 Metin kutusu"/>
          <p:cNvSpPr txBox="1"/>
          <p:nvPr/>
        </p:nvSpPr>
        <p:spPr>
          <a:xfrm>
            <a:off x="4714876" y="3214686"/>
            <a:ext cx="407193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b="1" dirty="0" err="1" smtClean="0">
                <a:latin typeface="Calibri" pitchFamily="34" charset="0"/>
              </a:rPr>
              <a:t>Cable</a:t>
            </a:r>
            <a:r>
              <a:rPr lang="tr-TR" sz="2400" b="1" dirty="0" smtClean="0">
                <a:latin typeface="Calibri" pitchFamily="34" charset="0"/>
              </a:rPr>
              <a:t> </a:t>
            </a:r>
            <a:r>
              <a:rPr lang="tr-TR" sz="2400" b="1" dirty="0" err="1" smtClean="0">
                <a:latin typeface="Calibri" pitchFamily="34" charset="0"/>
              </a:rPr>
              <a:t>Construction</a:t>
            </a:r>
            <a:r>
              <a:rPr lang="tr-TR" sz="2400" b="1" dirty="0" smtClean="0">
                <a:latin typeface="Calibri" pitchFamily="34" charset="0"/>
              </a:rPr>
              <a:t>- CSP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000" dirty="0" smtClean="0">
                <a:latin typeface="Calibri" pitchFamily="34" charset="0"/>
              </a:rPr>
              <a:t>- </a:t>
            </a:r>
            <a:r>
              <a:rPr lang="tr-TR" sz="2000" dirty="0" err="1" smtClean="0">
                <a:latin typeface="Calibri" pitchFamily="34" charset="0"/>
              </a:rPr>
              <a:t>Flexible</a:t>
            </a:r>
            <a:r>
              <a:rPr lang="tr-TR" sz="2000" dirty="0" smtClean="0">
                <a:latin typeface="Calibri" pitchFamily="34" charset="0"/>
              </a:rPr>
              <a:t> Aluminium </a:t>
            </a:r>
            <a:r>
              <a:rPr lang="tr-TR" sz="2000" dirty="0" err="1" smtClean="0">
                <a:latin typeface="Calibri" pitchFamily="34" charset="0"/>
              </a:rPr>
              <a:t>Conductor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000" dirty="0" smtClean="0">
                <a:latin typeface="Calibri" pitchFamily="34" charset="0"/>
              </a:rPr>
              <a:t>- </a:t>
            </a:r>
            <a:r>
              <a:rPr lang="tr-TR" sz="2000" dirty="0" err="1" smtClean="0">
                <a:latin typeface="Calibri" pitchFamily="34" charset="0"/>
              </a:rPr>
              <a:t>Annealing</a:t>
            </a:r>
            <a:r>
              <a:rPr lang="tr-TR" sz="2000" dirty="0" smtClean="0">
                <a:latin typeface="Calibri" pitchFamily="34" charset="0"/>
              </a:rPr>
              <a:t> of </a:t>
            </a:r>
            <a:r>
              <a:rPr lang="tr-TR" sz="2000" dirty="0" err="1" smtClean="0">
                <a:latin typeface="Calibri" pitchFamily="34" charset="0"/>
              </a:rPr>
              <a:t>Wires</a:t>
            </a:r>
            <a:r>
              <a:rPr lang="tr-TR" sz="2000" dirty="0" smtClean="0">
                <a:latin typeface="Calibri" pitchFamily="34" charset="0"/>
              </a:rPr>
              <a:t> (</a:t>
            </a:r>
            <a:r>
              <a:rPr lang="tr-TR" sz="2000" dirty="0" err="1" smtClean="0">
                <a:latin typeface="Calibri" pitchFamily="34" charset="0"/>
              </a:rPr>
              <a:t>Optional</a:t>
            </a:r>
            <a:r>
              <a:rPr lang="tr-TR" sz="2000" dirty="0" smtClean="0">
                <a:latin typeface="Calibri" pitchFamily="34" charset="0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000" dirty="0" smtClean="0">
                <a:latin typeface="Calibri" pitchFamily="34" charset="0"/>
              </a:rPr>
              <a:t>- </a:t>
            </a:r>
            <a:r>
              <a:rPr lang="tr-TR" sz="2000" dirty="0" err="1" smtClean="0">
                <a:latin typeface="Calibri" pitchFamily="34" charset="0"/>
              </a:rPr>
              <a:t>Colourful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Separator</a:t>
            </a:r>
            <a:r>
              <a:rPr lang="tr-TR" sz="2000" dirty="0" smtClean="0">
                <a:latin typeface="Calibri" pitchFamily="34" charset="0"/>
              </a:rPr>
              <a:t> Film/</a:t>
            </a:r>
            <a:r>
              <a:rPr lang="tr-TR" sz="2000" dirty="0" err="1" smtClean="0">
                <a:latin typeface="Calibri" pitchFamily="34" charset="0"/>
              </a:rPr>
              <a:t>Tape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CSP </a:t>
            </a:r>
            <a:r>
              <a:rPr lang="tr-TR" sz="2000" dirty="0" err="1" smtClean="0">
                <a:latin typeface="Calibri" pitchFamily="34" charset="0"/>
              </a:rPr>
              <a:t>Insulation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CSP </a:t>
            </a:r>
            <a:r>
              <a:rPr lang="tr-TR" sz="2000" dirty="0" err="1" smtClean="0">
                <a:latin typeface="Calibri" pitchFamily="34" charset="0"/>
              </a:rPr>
              <a:t>Sheath</a:t>
            </a:r>
            <a:endParaRPr lang="en-US" sz="2000" dirty="0">
              <a:latin typeface="Calibri" pitchFamily="34" charset="0"/>
            </a:endParaRPr>
          </a:p>
        </p:txBody>
      </p:sp>
      <p:pic>
        <p:nvPicPr>
          <p:cNvPr id="13" name="Picture 2" descr="C:\Users\Selman\Desktop\Sunum için Şeffaf Ürünler\Flex\Untitled-12.png"/>
          <p:cNvPicPr>
            <a:picLocks noChangeAspect="1" noChangeArrowheads="1"/>
          </p:cNvPicPr>
          <p:nvPr/>
        </p:nvPicPr>
        <p:blipFill>
          <a:blip r:embed="rId5" cstate="print"/>
          <a:srcRect l="26954" t="26523"/>
          <a:stretch>
            <a:fillRect/>
          </a:stretch>
        </p:blipFill>
        <p:spPr bwMode="auto">
          <a:xfrm rot="6945583">
            <a:off x="6479677" y="574747"/>
            <a:ext cx="2879795" cy="2554144"/>
          </a:xfrm>
          <a:prstGeom prst="rect">
            <a:avLst/>
          </a:prstGeom>
          <a:noFill/>
        </p:spPr>
      </p:pic>
      <p:sp>
        <p:nvSpPr>
          <p:cNvPr id="11" name="10 Dikdörtgen"/>
          <p:cNvSpPr/>
          <p:nvPr/>
        </p:nvSpPr>
        <p:spPr>
          <a:xfrm>
            <a:off x="1571604" y="1055448"/>
            <a:ext cx="5643602" cy="369332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Extension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Leads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_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Multi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Core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Cables</a:t>
            </a:r>
            <a:endParaRPr lang="tr-TR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1500167" y="428605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Aluminium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</a:rPr>
              <a:t>Flexible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</a:rPr>
              <a:t>Cables</a:t>
            </a:r>
            <a:endParaRPr lang="en-US" sz="2800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4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10" name="9 Metin kutusu"/>
          <p:cNvSpPr txBox="1"/>
          <p:nvPr/>
        </p:nvSpPr>
        <p:spPr>
          <a:xfrm>
            <a:off x="285720" y="3230779"/>
            <a:ext cx="407193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b="1" dirty="0" smtClean="0">
                <a:latin typeface="Calibri" pitchFamily="34" charset="0"/>
              </a:rPr>
              <a:t>H07BQ-AF / S07BQ-AF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000" dirty="0" smtClean="0">
                <a:latin typeface="Calibri" pitchFamily="34" charset="0"/>
              </a:rPr>
              <a:t>- </a:t>
            </a:r>
            <a:r>
              <a:rPr lang="tr-TR" sz="2000" dirty="0" err="1" smtClean="0">
                <a:latin typeface="Calibri" pitchFamily="34" charset="0"/>
              </a:rPr>
              <a:t>Flexible</a:t>
            </a:r>
            <a:r>
              <a:rPr lang="tr-TR" sz="2000" dirty="0" smtClean="0">
                <a:latin typeface="Calibri" pitchFamily="34" charset="0"/>
              </a:rPr>
              <a:t> Aluminium </a:t>
            </a:r>
            <a:r>
              <a:rPr lang="tr-TR" sz="2000" dirty="0" err="1" smtClean="0">
                <a:latin typeface="Calibri" pitchFamily="34" charset="0"/>
              </a:rPr>
              <a:t>Conductor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000" dirty="0" smtClean="0">
                <a:latin typeface="Calibri" pitchFamily="34" charset="0"/>
              </a:rPr>
              <a:t>- </a:t>
            </a:r>
            <a:r>
              <a:rPr lang="tr-TR" sz="2000" dirty="0" err="1" smtClean="0">
                <a:latin typeface="Calibri" pitchFamily="34" charset="0"/>
              </a:rPr>
              <a:t>Annealing</a:t>
            </a:r>
            <a:r>
              <a:rPr lang="tr-TR" sz="2000" dirty="0" smtClean="0">
                <a:latin typeface="Calibri" pitchFamily="34" charset="0"/>
              </a:rPr>
              <a:t> of </a:t>
            </a:r>
            <a:r>
              <a:rPr lang="tr-TR" sz="2000" dirty="0" err="1" smtClean="0">
                <a:latin typeface="Calibri" pitchFamily="34" charset="0"/>
              </a:rPr>
              <a:t>Wires</a:t>
            </a:r>
            <a:r>
              <a:rPr lang="tr-TR" sz="2000" dirty="0" smtClean="0">
                <a:latin typeface="Calibri" pitchFamily="34" charset="0"/>
              </a:rPr>
              <a:t> (</a:t>
            </a:r>
            <a:r>
              <a:rPr lang="tr-TR" sz="2000" dirty="0" err="1" smtClean="0">
                <a:latin typeface="Calibri" pitchFamily="34" charset="0"/>
              </a:rPr>
              <a:t>Optional</a:t>
            </a:r>
            <a:r>
              <a:rPr lang="tr-TR" sz="2000" dirty="0" smtClean="0">
                <a:latin typeface="Calibri" pitchFamily="34" charset="0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000" dirty="0" smtClean="0">
                <a:latin typeface="Calibri" pitchFamily="34" charset="0"/>
              </a:rPr>
              <a:t>- XLPE </a:t>
            </a:r>
            <a:r>
              <a:rPr lang="tr-TR" sz="2000" dirty="0" err="1" smtClean="0">
                <a:latin typeface="Calibri" pitchFamily="34" charset="0"/>
              </a:rPr>
              <a:t>Insulation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Filler </a:t>
            </a:r>
            <a:r>
              <a:rPr lang="tr-TR" sz="2000" dirty="0" err="1" smtClean="0">
                <a:latin typeface="Calibri" pitchFamily="34" charset="0"/>
              </a:rPr>
              <a:t>Cotton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Yarn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PUR </a:t>
            </a:r>
            <a:r>
              <a:rPr lang="tr-TR" sz="2000" dirty="0" err="1" smtClean="0">
                <a:latin typeface="Calibri" pitchFamily="34" charset="0"/>
              </a:rPr>
              <a:t>Sheath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2" name="11 Metin kutusu"/>
          <p:cNvSpPr txBox="1"/>
          <p:nvPr/>
        </p:nvSpPr>
        <p:spPr>
          <a:xfrm>
            <a:off x="4714876" y="3214686"/>
            <a:ext cx="407193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b="1" dirty="0" smtClean="0">
                <a:latin typeface="Calibri" pitchFamily="34" charset="0"/>
              </a:rPr>
              <a:t>H07BN4-AF / 07BN4-AF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000" dirty="0" smtClean="0">
                <a:latin typeface="Calibri" pitchFamily="34" charset="0"/>
              </a:rPr>
              <a:t>- </a:t>
            </a:r>
            <a:r>
              <a:rPr lang="tr-TR" sz="2000" dirty="0" err="1" smtClean="0">
                <a:latin typeface="Calibri" pitchFamily="34" charset="0"/>
              </a:rPr>
              <a:t>Flexible</a:t>
            </a:r>
            <a:r>
              <a:rPr lang="tr-TR" sz="2000" dirty="0" smtClean="0">
                <a:latin typeface="Calibri" pitchFamily="34" charset="0"/>
              </a:rPr>
              <a:t> Aluminium </a:t>
            </a:r>
            <a:r>
              <a:rPr lang="tr-TR" sz="2000" dirty="0" err="1" smtClean="0">
                <a:latin typeface="Calibri" pitchFamily="34" charset="0"/>
              </a:rPr>
              <a:t>Conductor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000" dirty="0" smtClean="0">
                <a:latin typeface="Calibri" pitchFamily="34" charset="0"/>
              </a:rPr>
              <a:t>- </a:t>
            </a:r>
            <a:r>
              <a:rPr lang="tr-TR" sz="2000" dirty="0" err="1" smtClean="0">
                <a:latin typeface="Calibri" pitchFamily="34" charset="0"/>
              </a:rPr>
              <a:t>Annealing</a:t>
            </a:r>
            <a:r>
              <a:rPr lang="tr-TR" sz="2000" dirty="0" smtClean="0">
                <a:latin typeface="Calibri" pitchFamily="34" charset="0"/>
              </a:rPr>
              <a:t> of </a:t>
            </a:r>
            <a:r>
              <a:rPr lang="tr-TR" sz="2000" dirty="0" err="1" smtClean="0">
                <a:latin typeface="Calibri" pitchFamily="34" charset="0"/>
              </a:rPr>
              <a:t>Wires</a:t>
            </a:r>
            <a:r>
              <a:rPr lang="tr-TR" sz="2000" dirty="0" smtClean="0">
                <a:latin typeface="Calibri" pitchFamily="34" charset="0"/>
              </a:rPr>
              <a:t> (</a:t>
            </a:r>
            <a:r>
              <a:rPr lang="tr-TR" sz="2000" dirty="0" err="1" smtClean="0">
                <a:latin typeface="Calibri" pitchFamily="34" charset="0"/>
              </a:rPr>
              <a:t>Optional</a:t>
            </a:r>
            <a:r>
              <a:rPr lang="tr-TR" sz="2000" dirty="0" smtClean="0">
                <a:latin typeface="Calibri" pitchFamily="34" charset="0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Colourful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Separator</a:t>
            </a:r>
            <a:r>
              <a:rPr lang="tr-TR" sz="2000" dirty="0" smtClean="0">
                <a:latin typeface="Calibri" pitchFamily="34" charset="0"/>
              </a:rPr>
              <a:t> Film/</a:t>
            </a:r>
            <a:r>
              <a:rPr lang="tr-TR" sz="2000" dirty="0" err="1" smtClean="0">
                <a:latin typeface="Calibri" pitchFamily="34" charset="0"/>
              </a:rPr>
              <a:t>Tape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EI 7 EPR </a:t>
            </a:r>
            <a:r>
              <a:rPr lang="tr-TR" sz="2000" dirty="0" err="1" smtClean="0">
                <a:latin typeface="Calibri" pitchFamily="34" charset="0"/>
              </a:rPr>
              <a:t>Insulation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EM 7 </a:t>
            </a:r>
            <a:r>
              <a:rPr lang="tr-TR" sz="2000" dirty="0" err="1" smtClean="0">
                <a:latin typeface="Calibri" pitchFamily="34" charset="0"/>
              </a:rPr>
              <a:t>or</a:t>
            </a:r>
            <a:r>
              <a:rPr lang="tr-TR" sz="2000" dirty="0" smtClean="0">
                <a:latin typeface="Calibri" pitchFamily="34" charset="0"/>
              </a:rPr>
              <a:t> CSP </a:t>
            </a:r>
            <a:r>
              <a:rPr lang="tr-TR" sz="2000" dirty="0" err="1" smtClean="0">
                <a:latin typeface="Calibri" pitchFamily="34" charset="0"/>
              </a:rPr>
              <a:t>Sheath</a:t>
            </a:r>
            <a:endParaRPr lang="en-US" sz="2000" dirty="0">
              <a:latin typeface="Calibri" pitchFamily="34" charset="0"/>
            </a:endParaRPr>
          </a:p>
        </p:txBody>
      </p:sp>
      <p:pic>
        <p:nvPicPr>
          <p:cNvPr id="3075" name="Picture 3" descr="C:\Users\Selman\Desktop\Sunum için Şeffaf Ürünler\Flex\Untitled-1233.png"/>
          <p:cNvPicPr>
            <a:picLocks noChangeAspect="1" noChangeArrowheads="1"/>
          </p:cNvPicPr>
          <p:nvPr/>
        </p:nvPicPr>
        <p:blipFill>
          <a:blip r:embed="rId4" cstate="print"/>
          <a:srcRect l="24475" t="19156"/>
          <a:stretch>
            <a:fillRect/>
          </a:stretch>
        </p:blipFill>
        <p:spPr bwMode="auto">
          <a:xfrm rot="900000" flipH="1">
            <a:off x="5370781" y="800522"/>
            <a:ext cx="3795684" cy="2808000"/>
          </a:xfrm>
          <a:prstGeom prst="rect">
            <a:avLst/>
          </a:prstGeom>
          <a:noFill/>
        </p:spPr>
      </p:pic>
      <p:sp>
        <p:nvSpPr>
          <p:cNvPr id="16" name="15 Dikdörtgen"/>
          <p:cNvSpPr/>
          <p:nvPr/>
        </p:nvSpPr>
        <p:spPr>
          <a:xfrm>
            <a:off x="1571604" y="1055448"/>
            <a:ext cx="5643602" cy="369332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Extension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Leads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_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Multi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Core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Cables</a:t>
            </a:r>
            <a:endParaRPr lang="tr-TR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pic>
        <p:nvPicPr>
          <p:cNvPr id="14" name="Picture 2" descr="C:\Users\Selman\Desktop\Transparan 2.PNG"/>
          <p:cNvPicPr>
            <a:picLocks noChangeAspect="1" noChangeArrowheads="1"/>
          </p:cNvPicPr>
          <p:nvPr/>
        </p:nvPicPr>
        <p:blipFill>
          <a:blip r:embed="rId5"/>
          <a:srcRect t="33763" b="37785"/>
          <a:stretch>
            <a:fillRect/>
          </a:stretch>
        </p:blipFill>
        <p:spPr bwMode="auto">
          <a:xfrm rot="856151">
            <a:off x="-969643" y="1376567"/>
            <a:ext cx="4386323" cy="1376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1500167" y="428605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Aluminium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</a:rPr>
              <a:t>Flexible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C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ables</a:t>
            </a:r>
          </a:p>
        </p:txBody>
      </p:sp>
      <p:pic>
        <p:nvPicPr>
          <p:cNvPr id="4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9" name="8 Dikdörtgen"/>
          <p:cNvSpPr/>
          <p:nvPr/>
        </p:nvSpPr>
        <p:spPr>
          <a:xfrm>
            <a:off x="1714480" y="1055448"/>
            <a:ext cx="5357850" cy="369332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Wind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Turbine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Cables</a:t>
            </a:r>
            <a:endParaRPr lang="tr-TR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pic>
        <p:nvPicPr>
          <p:cNvPr id="2050" name="Picture 2" descr="C:\Users\Selman\Desktop\Sunum için Şeffaf Ürünler\Flex\Untitled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00000">
            <a:off x="-1323122" y="651227"/>
            <a:ext cx="5558259" cy="3995091"/>
          </a:xfrm>
          <a:prstGeom prst="rect">
            <a:avLst/>
          </a:prstGeom>
          <a:noFill/>
        </p:spPr>
      </p:pic>
      <p:sp>
        <p:nvSpPr>
          <p:cNvPr id="8" name="7 Metin kutusu"/>
          <p:cNvSpPr txBox="1"/>
          <p:nvPr/>
        </p:nvSpPr>
        <p:spPr>
          <a:xfrm>
            <a:off x="4786314" y="1857364"/>
            <a:ext cx="407193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b="1" dirty="0" err="1" smtClean="0">
                <a:latin typeface="Calibri" pitchFamily="34" charset="0"/>
              </a:rPr>
              <a:t>Cable</a:t>
            </a:r>
            <a:r>
              <a:rPr lang="tr-TR" sz="2400" b="1" dirty="0" smtClean="0">
                <a:latin typeface="Calibri" pitchFamily="34" charset="0"/>
              </a:rPr>
              <a:t> </a:t>
            </a:r>
            <a:r>
              <a:rPr lang="tr-TR" sz="2400" b="1" dirty="0" err="1" smtClean="0">
                <a:latin typeface="Calibri" pitchFamily="34" charset="0"/>
              </a:rPr>
              <a:t>Construction</a:t>
            </a:r>
            <a:endParaRPr lang="tr-TR" sz="2400" b="1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000" dirty="0" smtClean="0">
                <a:latin typeface="Calibri" pitchFamily="34" charset="0"/>
              </a:rPr>
              <a:t>- </a:t>
            </a:r>
            <a:r>
              <a:rPr lang="tr-TR" sz="2000" dirty="0" err="1" smtClean="0">
                <a:latin typeface="Calibri" pitchFamily="34" charset="0"/>
              </a:rPr>
              <a:t>Flexible</a:t>
            </a:r>
            <a:r>
              <a:rPr lang="tr-TR" sz="2000" dirty="0" smtClean="0">
                <a:latin typeface="Calibri" pitchFamily="34" charset="0"/>
              </a:rPr>
              <a:t> Aluminium </a:t>
            </a:r>
            <a:r>
              <a:rPr lang="tr-TR" sz="2000" dirty="0" err="1" smtClean="0">
                <a:latin typeface="Calibri" pitchFamily="34" charset="0"/>
              </a:rPr>
              <a:t>Conductor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000" dirty="0" smtClean="0">
                <a:latin typeface="Calibri" pitchFamily="34" charset="0"/>
              </a:rPr>
              <a:t>- </a:t>
            </a:r>
            <a:r>
              <a:rPr lang="tr-TR" sz="2000" dirty="0" err="1" smtClean="0">
                <a:latin typeface="Calibri" pitchFamily="34" charset="0"/>
              </a:rPr>
              <a:t>Annealing</a:t>
            </a:r>
            <a:r>
              <a:rPr lang="tr-TR" sz="2000" dirty="0" smtClean="0">
                <a:latin typeface="Calibri" pitchFamily="34" charset="0"/>
              </a:rPr>
              <a:t> of </a:t>
            </a:r>
            <a:r>
              <a:rPr lang="tr-TR" sz="2000" dirty="0" err="1" smtClean="0">
                <a:latin typeface="Calibri" pitchFamily="34" charset="0"/>
              </a:rPr>
              <a:t>Wires</a:t>
            </a:r>
            <a:r>
              <a:rPr lang="tr-TR" sz="2000" dirty="0" smtClean="0">
                <a:latin typeface="Calibri" pitchFamily="34" charset="0"/>
              </a:rPr>
              <a:t> (</a:t>
            </a:r>
            <a:r>
              <a:rPr lang="tr-TR" sz="2000" dirty="0" err="1" smtClean="0">
                <a:latin typeface="Calibri" pitchFamily="34" charset="0"/>
              </a:rPr>
              <a:t>Optional</a:t>
            </a:r>
            <a:r>
              <a:rPr lang="tr-TR" sz="2000" dirty="0" smtClean="0">
                <a:latin typeface="Calibri" pitchFamily="34" charset="0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000" dirty="0" smtClean="0">
                <a:latin typeface="Calibri" pitchFamily="34" charset="0"/>
              </a:rPr>
              <a:t>- </a:t>
            </a:r>
            <a:r>
              <a:rPr lang="tr-TR" sz="2000" dirty="0" err="1" smtClean="0">
                <a:latin typeface="Calibri" pitchFamily="34" charset="0"/>
              </a:rPr>
              <a:t>Transparent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Separator</a:t>
            </a:r>
            <a:r>
              <a:rPr lang="tr-TR" sz="2000" dirty="0" smtClean="0">
                <a:latin typeface="Calibri" pitchFamily="34" charset="0"/>
              </a:rPr>
              <a:t> Film/</a:t>
            </a:r>
            <a:r>
              <a:rPr lang="tr-TR" sz="2000" dirty="0" err="1" smtClean="0">
                <a:latin typeface="Calibri" pitchFamily="34" charset="0"/>
              </a:rPr>
              <a:t>Tape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EPDM </a:t>
            </a:r>
            <a:r>
              <a:rPr lang="tr-TR" sz="2000" dirty="0" err="1" smtClean="0">
                <a:latin typeface="Calibri" pitchFamily="34" charset="0"/>
              </a:rPr>
              <a:t>Insulation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Galvanized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Steel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Wire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Shielding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CSP </a:t>
            </a:r>
            <a:r>
              <a:rPr lang="tr-TR" sz="2000" dirty="0" err="1" smtClean="0">
                <a:latin typeface="Calibri" pitchFamily="34" charset="0"/>
              </a:rPr>
              <a:t>Sheath</a:t>
            </a: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1500167" y="428605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Aluminium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</a:rPr>
              <a:t>Flexible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C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ables</a:t>
            </a:r>
          </a:p>
        </p:txBody>
      </p:sp>
      <p:pic>
        <p:nvPicPr>
          <p:cNvPr id="4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9" name="8 Dikdörtgen"/>
          <p:cNvSpPr/>
          <p:nvPr/>
        </p:nvSpPr>
        <p:spPr>
          <a:xfrm>
            <a:off x="1714480" y="1055448"/>
            <a:ext cx="5357850" cy="369332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Multi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Core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Cables</a:t>
            </a:r>
            <a:endParaRPr lang="tr-TR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pic>
        <p:nvPicPr>
          <p:cNvPr id="8" name="Picture 5" descr="C:\Users\Selman\Desktop\Sunum için Şeffaf Ürünler\Flex\Untitled-2.png"/>
          <p:cNvPicPr>
            <a:picLocks noChangeAspect="1" noChangeArrowheads="1"/>
          </p:cNvPicPr>
          <p:nvPr/>
        </p:nvPicPr>
        <p:blipFill>
          <a:blip r:embed="rId4" cstate="print"/>
          <a:srcRect l="6060" b="-1299"/>
          <a:stretch>
            <a:fillRect/>
          </a:stretch>
        </p:blipFill>
        <p:spPr bwMode="auto">
          <a:xfrm rot="20700000">
            <a:off x="-1333354" y="484739"/>
            <a:ext cx="4229456" cy="3673969"/>
          </a:xfrm>
          <a:prstGeom prst="rect">
            <a:avLst/>
          </a:prstGeom>
          <a:noFill/>
        </p:spPr>
      </p:pic>
      <p:sp>
        <p:nvSpPr>
          <p:cNvPr id="10" name="9 Metin kutusu"/>
          <p:cNvSpPr txBox="1"/>
          <p:nvPr/>
        </p:nvSpPr>
        <p:spPr>
          <a:xfrm>
            <a:off x="2643174" y="3643314"/>
            <a:ext cx="4429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b="1" dirty="0" err="1" smtClean="0">
                <a:latin typeface="Calibri" pitchFamily="34" charset="0"/>
              </a:rPr>
              <a:t>Cable</a:t>
            </a:r>
            <a:r>
              <a:rPr lang="tr-TR" sz="2400" b="1" dirty="0" smtClean="0">
                <a:latin typeface="Calibri" pitchFamily="34" charset="0"/>
              </a:rPr>
              <a:t> </a:t>
            </a:r>
            <a:r>
              <a:rPr lang="tr-TR" sz="2400" b="1" dirty="0" err="1" smtClean="0">
                <a:latin typeface="Calibri" pitchFamily="34" charset="0"/>
              </a:rPr>
              <a:t>Construction</a:t>
            </a:r>
            <a:endParaRPr lang="tr-TR" sz="2400" b="1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Flexible</a:t>
            </a:r>
            <a:r>
              <a:rPr lang="tr-TR" sz="2000" dirty="0" smtClean="0">
                <a:latin typeface="Calibri" pitchFamily="34" charset="0"/>
              </a:rPr>
              <a:t> Aluminium </a:t>
            </a:r>
            <a:r>
              <a:rPr lang="tr-TR" sz="2000" dirty="0" err="1" smtClean="0">
                <a:latin typeface="Calibri" pitchFamily="34" charset="0"/>
              </a:rPr>
              <a:t>Conductor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Transparent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Separator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Tape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Thermoplastic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Elastomeric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Insulation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Thermoplastic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Elastomeric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Sheath</a:t>
            </a:r>
            <a:endParaRPr lang="tr-TR" sz="2000" dirty="0" smtClean="0">
              <a:latin typeface="Calibri" pitchFamily="34" charset="0"/>
            </a:endParaRPr>
          </a:p>
        </p:txBody>
      </p:sp>
      <p:pic>
        <p:nvPicPr>
          <p:cNvPr id="12" name="Picture 2" descr="C:\Users\Selman\Desktop\Sunum için Şeffaf Ürünler\Flex\Untitled-567.png"/>
          <p:cNvPicPr>
            <a:picLocks noChangeAspect="1" noChangeArrowheads="1"/>
          </p:cNvPicPr>
          <p:nvPr/>
        </p:nvPicPr>
        <p:blipFill>
          <a:blip r:embed="rId5" cstate="print"/>
          <a:srcRect l="23330" t="23813"/>
          <a:stretch>
            <a:fillRect/>
          </a:stretch>
        </p:blipFill>
        <p:spPr bwMode="auto">
          <a:xfrm flipH="1">
            <a:off x="5643570" y="1142984"/>
            <a:ext cx="4786346" cy="2742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1500167" y="428605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Aluminium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</a:rPr>
              <a:t>Flexible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C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ables</a:t>
            </a:r>
          </a:p>
        </p:txBody>
      </p:sp>
      <p:pic>
        <p:nvPicPr>
          <p:cNvPr id="4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9" name="8 Dikdörtgen"/>
          <p:cNvSpPr/>
          <p:nvPr/>
        </p:nvSpPr>
        <p:spPr>
          <a:xfrm>
            <a:off x="1714480" y="1055448"/>
            <a:ext cx="5357850" cy="369332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Railway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Cables</a:t>
            </a:r>
            <a:endParaRPr lang="tr-TR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pic>
        <p:nvPicPr>
          <p:cNvPr id="4100" name="Picture 4" descr="C:\Users\Selman\Desktop\Sunum için Şeffaf Ürünler\Flex\Untitled-asd1.png"/>
          <p:cNvPicPr>
            <a:picLocks noChangeAspect="1" noChangeArrowheads="1"/>
          </p:cNvPicPr>
          <p:nvPr/>
        </p:nvPicPr>
        <p:blipFill>
          <a:blip r:embed="rId4"/>
          <a:srcRect l="54073"/>
          <a:stretch>
            <a:fillRect/>
          </a:stretch>
        </p:blipFill>
        <p:spPr bwMode="auto">
          <a:xfrm rot="20700000" flipH="1">
            <a:off x="5370323" y="1264463"/>
            <a:ext cx="4974556" cy="1303577"/>
          </a:xfrm>
          <a:prstGeom prst="rect">
            <a:avLst/>
          </a:prstGeom>
          <a:noFill/>
        </p:spPr>
      </p:pic>
      <p:sp>
        <p:nvSpPr>
          <p:cNvPr id="13" name="12 Metin kutusu"/>
          <p:cNvSpPr txBox="1"/>
          <p:nvPr/>
        </p:nvSpPr>
        <p:spPr>
          <a:xfrm>
            <a:off x="4714876" y="3214686"/>
            <a:ext cx="407193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b="1" dirty="0" err="1" smtClean="0">
                <a:latin typeface="Calibri" pitchFamily="34" charset="0"/>
              </a:rPr>
              <a:t>Railway</a:t>
            </a:r>
            <a:r>
              <a:rPr lang="tr-TR" sz="2400" b="1" dirty="0" smtClean="0">
                <a:latin typeface="Calibri" pitchFamily="34" charset="0"/>
              </a:rPr>
              <a:t> – CSP </a:t>
            </a:r>
            <a:r>
              <a:rPr lang="tr-TR" sz="2400" b="1" dirty="0" err="1" smtClean="0">
                <a:latin typeface="Calibri" pitchFamily="34" charset="0"/>
              </a:rPr>
              <a:t>Sheathed</a:t>
            </a:r>
            <a:endParaRPr lang="tr-TR" sz="2400" b="1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Flexible</a:t>
            </a:r>
            <a:r>
              <a:rPr lang="tr-TR" sz="2000" dirty="0" smtClean="0">
                <a:latin typeface="Calibri" pitchFamily="34" charset="0"/>
              </a:rPr>
              <a:t> Aluminium </a:t>
            </a:r>
            <a:r>
              <a:rPr lang="tr-TR" sz="2000" dirty="0" err="1" smtClean="0">
                <a:latin typeface="Calibri" pitchFamily="34" charset="0"/>
              </a:rPr>
              <a:t>Conductor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Transparent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Separator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Tape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CSP </a:t>
            </a:r>
            <a:r>
              <a:rPr lang="tr-TR" sz="2000" dirty="0" err="1" smtClean="0">
                <a:latin typeface="Calibri" pitchFamily="34" charset="0"/>
              </a:rPr>
              <a:t>Sheath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5" name="14 Metin kutusu"/>
          <p:cNvSpPr txBox="1"/>
          <p:nvPr/>
        </p:nvSpPr>
        <p:spPr>
          <a:xfrm>
            <a:off x="285720" y="3230779"/>
            <a:ext cx="407193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b="1" dirty="0" smtClean="0">
                <a:latin typeface="Calibri" pitchFamily="34" charset="0"/>
              </a:rPr>
              <a:t>H07BQ-AF / S07BQ-AF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000" dirty="0" smtClean="0">
                <a:latin typeface="Calibri" pitchFamily="34" charset="0"/>
              </a:rPr>
              <a:t>- </a:t>
            </a:r>
            <a:r>
              <a:rPr lang="tr-TR" sz="2000" dirty="0" err="1" smtClean="0">
                <a:latin typeface="Calibri" pitchFamily="34" charset="0"/>
              </a:rPr>
              <a:t>Flexible</a:t>
            </a:r>
            <a:r>
              <a:rPr lang="tr-TR" sz="2000" dirty="0" smtClean="0">
                <a:latin typeface="Calibri" pitchFamily="34" charset="0"/>
              </a:rPr>
              <a:t> Aluminium </a:t>
            </a:r>
            <a:r>
              <a:rPr lang="tr-TR" sz="2000" dirty="0" err="1" smtClean="0">
                <a:latin typeface="Calibri" pitchFamily="34" charset="0"/>
              </a:rPr>
              <a:t>Conductor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000" dirty="0" smtClean="0">
                <a:latin typeface="Calibri" pitchFamily="34" charset="0"/>
              </a:rPr>
              <a:t>- </a:t>
            </a:r>
            <a:r>
              <a:rPr lang="tr-TR" sz="2000" dirty="0" err="1" smtClean="0">
                <a:latin typeface="Calibri" pitchFamily="34" charset="0"/>
              </a:rPr>
              <a:t>Annealing</a:t>
            </a:r>
            <a:r>
              <a:rPr lang="tr-TR" sz="2000" dirty="0" smtClean="0">
                <a:latin typeface="Calibri" pitchFamily="34" charset="0"/>
              </a:rPr>
              <a:t> of </a:t>
            </a:r>
            <a:r>
              <a:rPr lang="tr-TR" sz="2000" dirty="0" err="1" smtClean="0">
                <a:latin typeface="Calibri" pitchFamily="34" charset="0"/>
              </a:rPr>
              <a:t>Wires</a:t>
            </a:r>
            <a:r>
              <a:rPr lang="tr-TR" sz="2000" dirty="0" smtClean="0">
                <a:latin typeface="Calibri" pitchFamily="34" charset="0"/>
              </a:rPr>
              <a:t> (</a:t>
            </a:r>
            <a:r>
              <a:rPr lang="tr-TR" sz="2000" dirty="0" err="1" smtClean="0">
                <a:latin typeface="Calibri" pitchFamily="34" charset="0"/>
              </a:rPr>
              <a:t>Optional</a:t>
            </a:r>
            <a:r>
              <a:rPr lang="tr-TR" sz="2000" dirty="0" smtClean="0">
                <a:latin typeface="Calibri" pitchFamily="34" charset="0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Colourful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Separator</a:t>
            </a:r>
            <a:r>
              <a:rPr lang="tr-TR" sz="2000" dirty="0" smtClean="0">
                <a:latin typeface="Calibri" pitchFamily="34" charset="0"/>
              </a:rPr>
              <a:t> Film/</a:t>
            </a:r>
            <a:r>
              <a:rPr lang="tr-TR" sz="2000" dirty="0" err="1" smtClean="0">
                <a:latin typeface="Calibri" pitchFamily="34" charset="0"/>
              </a:rPr>
              <a:t>Tape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EI 6 EPR </a:t>
            </a:r>
            <a:r>
              <a:rPr lang="tr-TR" sz="2000" dirty="0" err="1" smtClean="0">
                <a:latin typeface="Calibri" pitchFamily="34" charset="0"/>
              </a:rPr>
              <a:t>Insulation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TPE-U PUR </a:t>
            </a:r>
            <a:r>
              <a:rPr lang="tr-TR" sz="2000" dirty="0" err="1" smtClean="0">
                <a:latin typeface="Calibri" pitchFamily="34" charset="0"/>
              </a:rPr>
              <a:t>Sheath</a:t>
            </a:r>
            <a:endParaRPr lang="en-US" sz="2000" dirty="0">
              <a:latin typeface="Calibri" pitchFamily="34" charset="0"/>
            </a:endParaRPr>
          </a:p>
        </p:txBody>
      </p:sp>
      <p:pic>
        <p:nvPicPr>
          <p:cNvPr id="14" name="Picture 2" descr="C:\Users\Selman\Downloads\duz1.png"/>
          <p:cNvPicPr>
            <a:picLocks noChangeAspect="1" noChangeArrowheads="1"/>
          </p:cNvPicPr>
          <p:nvPr/>
        </p:nvPicPr>
        <p:blipFill>
          <a:blip r:embed="rId5"/>
          <a:srcRect l="36244" t="38500" b="31500"/>
          <a:stretch>
            <a:fillRect/>
          </a:stretch>
        </p:blipFill>
        <p:spPr bwMode="auto">
          <a:xfrm rot="900000">
            <a:off x="-447408" y="1112108"/>
            <a:ext cx="4554570" cy="1553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1500167" y="428605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Aluminium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</a:rPr>
              <a:t>Flexible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C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ables</a:t>
            </a:r>
          </a:p>
        </p:txBody>
      </p:sp>
      <p:pic>
        <p:nvPicPr>
          <p:cNvPr id="4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9" name="8 Dikdörtgen"/>
          <p:cNvSpPr/>
          <p:nvPr/>
        </p:nvSpPr>
        <p:spPr>
          <a:xfrm>
            <a:off x="1714480" y="1055448"/>
            <a:ext cx="5357850" cy="369332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One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Core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Flexible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Cables</a:t>
            </a:r>
            <a:endParaRPr lang="tr-TR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pic>
        <p:nvPicPr>
          <p:cNvPr id="5122" name="Picture 2" descr="C:\Users\Selman\Desktop\Sunum için Şeffaf Ürünler\Flex\Untitled-1232.png"/>
          <p:cNvPicPr>
            <a:picLocks noChangeAspect="1" noChangeArrowheads="1"/>
          </p:cNvPicPr>
          <p:nvPr/>
        </p:nvPicPr>
        <p:blipFill>
          <a:blip r:embed="rId4" cstate="print"/>
          <a:srcRect l="26635" t="25796"/>
          <a:stretch>
            <a:fillRect/>
          </a:stretch>
        </p:blipFill>
        <p:spPr bwMode="auto">
          <a:xfrm rot="20700000">
            <a:off x="-1134937" y="774817"/>
            <a:ext cx="4150279" cy="2817133"/>
          </a:xfrm>
          <a:prstGeom prst="rect">
            <a:avLst/>
          </a:prstGeom>
          <a:noFill/>
        </p:spPr>
      </p:pic>
      <p:sp>
        <p:nvSpPr>
          <p:cNvPr id="12" name="11 Metin kutusu"/>
          <p:cNvSpPr txBox="1"/>
          <p:nvPr/>
        </p:nvSpPr>
        <p:spPr>
          <a:xfrm>
            <a:off x="285720" y="3230779"/>
            <a:ext cx="4071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b="1" dirty="0" err="1" smtClean="0">
                <a:latin typeface="Calibri" pitchFamily="34" charset="0"/>
              </a:rPr>
              <a:t>Welding</a:t>
            </a:r>
            <a:r>
              <a:rPr lang="tr-TR" sz="2400" b="1" dirty="0" smtClean="0">
                <a:latin typeface="Calibri" pitchFamily="34" charset="0"/>
              </a:rPr>
              <a:t> </a:t>
            </a:r>
            <a:r>
              <a:rPr lang="tr-TR" sz="2400" b="1" dirty="0" err="1" smtClean="0">
                <a:latin typeface="Calibri" pitchFamily="34" charset="0"/>
              </a:rPr>
              <a:t>Cables</a:t>
            </a:r>
            <a:endParaRPr lang="tr-TR" sz="2400" b="1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000" dirty="0" smtClean="0">
                <a:latin typeface="Calibri" pitchFamily="34" charset="0"/>
              </a:rPr>
              <a:t>- </a:t>
            </a:r>
            <a:r>
              <a:rPr lang="tr-TR" sz="2000" dirty="0" err="1" smtClean="0">
                <a:latin typeface="Calibri" pitchFamily="34" charset="0"/>
              </a:rPr>
              <a:t>Flexible</a:t>
            </a:r>
            <a:r>
              <a:rPr lang="tr-TR" sz="2000" dirty="0" smtClean="0">
                <a:latin typeface="Calibri" pitchFamily="34" charset="0"/>
              </a:rPr>
              <a:t> Aluminium </a:t>
            </a:r>
            <a:r>
              <a:rPr lang="tr-TR" sz="2000" dirty="0" err="1" smtClean="0">
                <a:latin typeface="Calibri" pitchFamily="34" charset="0"/>
              </a:rPr>
              <a:t>Conductor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000" dirty="0" smtClean="0">
                <a:latin typeface="Calibri" pitchFamily="34" charset="0"/>
              </a:rPr>
              <a:t>- </a:t>
            </a:r>
            <a:r>
              <a:rPr lang="tr-TR" sz="2000" dirty="0" err="1" smtClean="0">
                <a:latin typeface="Calibri" pitchFamily="34" charset="0"/>
              </a:rPr>
              <a:t>Annealing</a:t>
            </a:r>
            <a:r>
              <a:rPr lang="tr-TR" sz="2000" dirty="0" smtClean="0">
                <a:latin typeface="Calibri" pitchFamily="34" charset="0"/>
              </a:rPr>
              <a:t> of </a:t>
            </a:r>
            <a:r>
              <a:rPr lang="tr-TR" sz="2000" dirty="0" err="1" smtClean="0">
                <a:latin typeface="Calibri" pitchFamily="34" charset="0"/>
              </a:rPr>
              <a:t>Wires</a:t>
            </a:r>
            <a:r>
              <a:rPr lang="tr-TR" sz="2000" dirty="0" smtClean="0">
                <a:latin typeface="Calibri" pitchFamily="34" charset="0"/>
              </a:rPr>
              <a:t> (</a:t>
            </a:r>
            <a:r>
              <a:rPr lang="tr-TR" sz="2000" dirty="0" err="1" smtClean="0">
                <a:latin typeface="Calibri" pitchFamily="34" charset="0"/>
              </a:rPr>
              <a:t>Optional</a:t>
            </a:r>
            <a:r>
              <a:rPr lang="tr-TR" sz="2000" dirty="0" smtClean="0">
                <a:latin typeface="Calibri" pitchFamily="34" charset="0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Colourful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Separator</a:t>
            </a:r>
            <a:r>
              <a:rPr lang="tr-TR" sz="2000" dirty="0" smtClean="0">
                <a:latin typeface="Calibri" pitchFamily="34" charset="0"/>
              </a:rPr>
              <a:t> Film/</a:t>
            </a:r>
            <a:r>
              <a:rPr lang="tr-TR" sz="2000" dirty="0" err="1" smtClean="0">
                <a:latin typeface="Calibri" pitchFamily="34" charset="0"/>
              </a:rPr>
              <a:t>Tape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EM 5 </a:t>
            </a:r>
            <a:r>
              <a:rPr lang="tr-TR" sz="2000" dirty="0" err="1" smtClean="0">
                <a:latin typeface="Calibri" pitchFamily="34" charset="0"/>
              </a:rPr>
              <a:t>Sheath</a:t>
            </a:r>
            <a:endParaRPr lang="en-US" sz="2000" dirty="0">
              <a:latin typeface="Calibri" pitchFamily="34" charset="0"/>
            </a:endParaRPr>
          </a:p>
        </p:txBody>
      </p:sp>
      <p:pic>
        <p:nvPicPr>
          <p:cNvPr id="14" name="Picture 3" descr="C:\Users\Selman\Desktop\Sunum için Şeffaf Ürünler\Flex\Untitled123123-7.png"/>
          <p:cNvPicPr>
            <a:picLocks noChangeAspect="1" noChangeArrowheads="1"/>
          </p:cNvPicPr>
          <p:nvPr/>
        </p:nvPicPr>
        <p:blipFill>
          <a:blip r:embed="rId5" cstate="print"/>
          <a:srcRect l="19928" t="11156"/>
          <a:stretch>
            <a:fillRect/>
          </a:stretch>
        </p:blipFill>
        <p:spPr bwMode="auto">
          <a:xfrm rot="8487752">
            <a:off x="5546702" y="1043188"/>
            <a:ext cx="4330462" cy="2808173"/>
          </a:xfrm>
          <a:prstGeom prst="rect">
            <a:avLst/>
          </a:prstGeom>
          <a:noFill/>
        </p:spPr>
      </p:pic>
      <p:sp>
        <p:nvSpPr>
          <p:cNvPr id="15" name="14 Metin kutusu"/>
          <p:cNvSpPr txBox="1"/>
          <p:nvPr/>
        </p:nvSpPr>
        <p:spPr>
          <a:xfrm>
            <a:off x="4572000" y="3214686"/>
            <a:ext cx="407193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b="1" dirty="0" err="1" smtClean="0">
                <a:latin typeface="Calibri" pitchFamily="34" charset="0"/>
              </a:rPr>
              <a:t>Railway</a:t>
            </a:r>
            <a:r>
              <a:rPr lang="tr-TR" sz="2400" b="1" dirty="0" smtClean="0">
                <a:latin typeface="Calibri" pitchFamily="34" charset="0"/>
              </a:rPr>
              <a:t> – PVC </a:t>
            </a:r>
            <a:r>
              <a:rPr lang="tr-TR" sz="2400" b="1" dirty="0" err="1" smtClean="0">
                <a:latin typeface="Calibri" pitchFamily="34" charset="0"/>
              </a:rPr>
              <a:t>Sheathed</a:t>
            </a:r>
            <a:endParaRPr lang="tr-TR" sz="2400" b="1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Fine</a:t>
            </a:r>
            <a:r>
              <a:rPr lang="tr-TR" sz="2000" dirty="0" smtClean="0">
                <a:latin typeface="Calibri" pitchFamily="34" charset="0"/>
              </a:rPr>
              <a:t> Aluminium </a:t>
            </a:r>
            <a:r>
              <a:rPr lang="tr-TR" sz="2000" dirty="0" err="1" smtClean="0">
                <a:latin typeface="Calibri" pitchFamily="34" charset="0"/>
              </a:rPr>
              <a:t>Wires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Compressed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Rope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Lay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Stranding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PVC </a:t>
            </a:r>
            <a:r>
              <a:rPr lang="tr-TR" sz="2000" dirty="0" err="1" smtClean="0">
                <a:latin typeface="Calibri" pitchFamily="34" charset="0"/>
              </a:rPr>
              <a:t>Sheath</a:t>
            </a: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357158" y="1396261"/>
            <a:ext cx="842968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b="1" i="1" u="sng" dirty="0" smtClean="0">
                <a:latin typeface="Calibri" pitchFamily="34" charset="0"/>
              </a:rPr>
              <a:t> </a:t>
            </a:r>
            <a:r>
              <a:rPr lang="tr-TR" sz="2200" b="1" i="1" u="sng" dirty="0" err="1" smtClean="0">
                <a:latin typeface="Calibri" pitchFamily="34" charset="0"/>
              </a:rPr>
              <a:t>Consumer</a:t>
            </a:r>
            <a:r>
              <a:rPr lang="tr-TR" sz="2200" b="1" i="1" u="sng" dirty="0" smtClean="0">
                <a:latin typeface="Calibri" pitchFamily="34" charset="0"/>
              </a:rPr>
              <a:t>;</a:t>
            </a:r>
            <a:r>
              <a:rPr lang="tr-TR" sz="2200" dirty="0" smtClean="0">
                <a:latin typeface="Calibri" pitchFamily="34" charset="0"/>
              </a:rPr>
              <a:t> D</a:t>
            </a:r>
            <a:r>
              <a:rPr lang="en-US" sz="2200" dirty="0" err="1" smtClean="0">
                <a:latin typeface="Calibri" pitchFamily="34" charset="0"/>
              </a:rPr>
              <a:t>oubts</a:t>
            </a:r>
            <a:r>
              <a:rPr lang="en-US" sz="2200" dirty="0" smtClean="0">
                <a:latin typeface="Calibri" pitchFamily="34" charset="0"/>
              </a:rPr>
              <a:t> about Connection/Termination due to bad reputations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en-US" sz="2200" dirty="0" smtClean="0">
                <a:latin typeface="Calibri" pitchFamily="34" charset="0"/>
              </a:rPr>
              <a:t>in 1960s and 1970s.</a:t>
            </a:r>
          </a:p>
          <a:p>
            <a:pPr>
              <a:buFont typeface="Wingdings" pitchFamily="2" charset="2"/>
              <a:buChar char="Ø"/>
            </a:pPr>
            <a:endParaRPr lang="tr-TR" sz="10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200" b="1" i="1" u="sng" dirty="0" err="1" smtClean="0">
                <a:latin typeface="Calibri" pitchFamily="34" charset="0"/>
              </a:rPr>
              <a:t>Government</a:t>
            </a:r>
            <a:r>
              <a:rPr lang="tr-TR" sz="2200" b="1" i="1" u="sng" dirty="0" smtClean="0">
                <a:latin typeface="Calibri" pitchFamily="34" charset="0"/>
              </a:rPr>
              <a:t>;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en-US" sz="2200" dirty="0" smtClean="0">
                <a:latin typeface="Calibri" pitchFamily="34" charset="0"/>
              </a:rPr>
              <a:t>Not included in Regulation or Standards</a:t>
            </a:r>
            <a:r>
              <a:rPr lang="tr-TR" sz="2200" dirty="0" smtClean="0">
                <a:latin typeface="Calibri" pitchFamily="34" charset="0"/>
              </a:rPr>
              <a:t>.</a:t>
            </a:r>
            <a:endParaRPr lang="en-US" sz="22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endParaRPr lang="tr-TR" sz="10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200" b="1" i="1" u="sng" dirty="0" err="1" smtClean="0">
                <a:latin typeface="Calibri" pitchFamily="34" charset="0"/>
              </a:rPr>
              <a:t>Company</a:t>
            </a:r>
            <a:r>
              <a:rPr lang="tr-TR" sz="2200" b="1" i="1" u="sng" dirty="0" smtClean="0">
                <a:latin typeface="Calibri" pitchFamily="34" charset="0"/>
              </a:rPr>
              <a:t>;</a:t>
            </a:r>
            <a:r>
              <a:rPr lang="tr-TR" sz="2200" dirty="0" smtClean="0">
                <a:latin typeface="Calibri" pitchFamily="34" charset="0"/>
              </a:rPr>
              <a:t> e</a:t>
            </a:r>
            <a:r>
              <a:rPr lang="en-US" sz="2200" dirty="0" err="1" smtClean="0">
                <a:latin typeface="Calibri" pitchFamily="34" charset="0"/>
              </a:rPr>
              <a:t>asily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en-US" sz="2200" dirty="0" smtClean="0">
                <a:latin typeface="Calibri" pitchFamily="34" charset="0"/>
              </a:rPr>
              <a:t>reach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en-US" sz="2200" dirty="0" smtClean="0">
                <a:latin typeface="Calibri" pitchFamily="34" charset="0"/>
              </a:rPr>
              <a:t>higher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en-US" sz="2200" dirty="0" smtClean="0">
                <a:latin typeface="Calibri" pitchFamily="34" charset="0"/>
              </a:rPr>
              <a:t>turnovers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en-US" sz="2200" dirty="0" smtClean="0">
                <a:latin typeface="Calibri" pitchFamily="34" charset="0"/>
              </a:rPr>
              <a:t>with copper cables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200" dirty="0" err="1" smtClean="0">
                <a:latin typeface="Calibri" pitchFamily="34" charset="0"/>
              </a:rPr>
              <a:t>during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200" dirty="0" err="1" smtClean="0">
                <a:latin typeface="Calibri" pitchFamily="34" charset="0"/>
              </a:rPr>
              <a:t>progress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200" dirty="0" err="1" smtClean="0">
                <a:latin typeface="Calibri" pitchFamily="34" charset="0"/>
              </a:rPr>
              <a:t>payments</a:t>
            </a:r>
            <a:r>
              <a:rPr lang="en-US" sz="2200" dirty="0" smtClean="0">
                <a:latin typeface="Calibri" pitchFamily="34" charset="0"/>
              </a:rPr>
              <a:t>.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200" dirty="0" err="1" smtClean="0">
                <a:latin typeface="Calibri" pitchFamily="34" charset="0"/>
              </a:rPr>
              <a:t>So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200" dirty="0" err="1" smtClean="0">
                <a:latin typeface="Calibri" pitchFamily="34" charset="0"/>
              </a:rPr>
              <a:t>they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200" dirty="0" err="1" smtClean="0">
                <a:latin typeface="Calibri" pitchFamily="34" charset="0"/>
              </a:rPr>
              <a:t>are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200" dirty="0" err="1" smtClean="0">
                <a:latin typeface="Calibri" pitchFamily="34" charset="0"/>
              </a:rPr>
              <a:t>reluctant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200" dirty="0" err="1" smtClean="0">
                <a:latin typeface="Calibri" pitchFamily="34" charset="0"/>
              </a:rPr>
              <a:t>to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200" dirty="0" err="1" smtClean="0">
                <a:latin typeface="Calibri" pitchFamily="34" charset="0"/>
              </a:rPr>
              <a:t>use</a:t>
            </a:r>
            <a:r>
              <a:rPr lang="tr-TR" sz="2200" dirty="0" smtClean="0">
                <a:latin typeface="Calibri" pitchFamily="34" charset="0"/>
              </a:rPr>
              <a:t> Aluminium.</a:t>
            </a:r>
          </a:p>
          <a:p>
            <a:pPr>
              <a:buFont typeface="Wingdings" pitchFamily="2" charset="2"/>
              <a:buChar char="Ø"/>
            </a:pPr>
            <a:endParaRPr lang="tr-TR" sz="10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2200" dirty="0" smtClean="0">
                <a:latin typeface="Calibri" pitchFamily="34" charset="0"/>
              </a:rPr>
              <a:t> </a:t>
            </a:r>
            <a:r>
              <a:rPr lang="en-US" sz="2200" dirty="0" smtClean="0">
                <a:latin typeface="Calibri" pitchFamily="34" charset="0"/>
              </a:rPr>
              <a:t>Cables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200" dirty="0" err="1" smtClean="0">
                <a:latin typeface="Calibri" pitchFamily="34" charset="0"/>
              </a:rPr>
              <a:t>keep</a:t>
            </a:r>
            <a:r>
              <a:rPr lang="tr-TR" sz="2200" dirty="0" smtClean="0">
                <a:latin typeface="Calibri" pitchFamily="34" charset="0"/>
              </a:rPr>
              <a:t> a </a:t>
            </a:r>
            <a:r>
              <a:rPr lang="tr-TR" sz="2200" dirty="0" err="1" smtClean="0">
                <a:latin typeface="Calibri" pitchFamily="34" charset="0"/>
              </a:rPr>
              <a:t>low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200" dirty="0" err="1" smtClean="0">
                <a:latin typeface="Calibri" pitchFamily="34" charset="0"/>
              </a:rPr>
              <a:t>percentage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200" dirty="0" err="1" smtClean="0">
                <a:latin typeface="Calibri" pitchFamily="34" charset="0"/>
              </a:rPr>
              <a:t>cost</a:t>
            </a:r>
            <a:r>
              <a:rPr lang="tr-TR" sz="2200" dirty="0" smtClean="0">
                <a:latin typeface="Calibri" pitchFamily="34" charset="0"/>
              </a:rPr>
              <a:t> in </a:t>
            </a:r>
            <a:r>
              <a:rPr lang="tr-TR" sz="2200" dirty="0" err="1" smtClean="0">
                <a:latin typeface="Calibri" pitchFamily="34" charset="0"/>
              </a:rPr>
              <a:t>many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200" dirty="0" err="1" smtClean="0">
                <a:latin typeface="Calibri" pitchFamily="34" charset="0"/>
              </a:rPr>
              <a:t>projects</a:t>
            </a:r>
            <a:r>
              <a:rPr lang="tr-TR" sz="2200" dirty="0" smtClean="0">
                <a:latin typeface="Calibri" pitchFamily="34" charset="0"/>
              </a:rPr>
              <a:t>, but </a:t>
            </a:r>
            <a:r>
              <a:rPr lang="tr-TR" sz="2200" dirty="0" err="1" smtClean="0">
                <a:latin typeface="Calibri" pitchFamily="34" charset="0"/>
              </a:rPr>
              <a:t>cars</a:t>
            </a:r>
            <a:r>
              <a:rPr lang="tr-TR" sz="2200" dirty="0" smtClean="0">
                <a:latin typeface="Calibri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tr-TR" sz="10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200" dirty="0" err="1" smtClean="0">
                <a:latin typeface="Calibri" pitchFamily="34" charset="0"/>
              </a:rPr>
              <a:t>Copper</a:t>
            </a:r>
            <a:r>
              <a:rPr lang="tr-TR" sz="2200" dirty="0" smtClean="0">
                <a:latin typeface="Calibri" pitchFamily="34" charset="0"/>
              </a:rPr>
              <a:t> is a </a:t>
            </a:r>
            <a:r>
              <a:rPr lang="tr-TR" sz="2200" dirty="0" err="1" smtClean="0">
                <a:latin typeface="Calibri" pitchFamily="34" charset="0"/>
              </a:rPr>
              <a:t>very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tr-TR" sz="2200" dirty="0" err="1" smtClean="0">
                <a:latin typeface="Calibri" pitchFamily="34" charset="0"/>
              </a:rPr>
              <a:t>much</a:t>
            </a:r>
            <a:r>
              <a:rPr lang="tr-TR" sz="2200" dirty="0" smtClean="0">
                <a:latin typeface="Calibri" pitchFamily="34" charset="0"/>
              </a:rPr>
              <a:t> </a:t>
            </a:r>
            <a:r>
              <a:rPr lang="en-US" sz="2200" dirty="0" smtClean="0">
                <a:latin typeface="Calibri" pitchFamily="34" charset="0"/>
              </a:rPr>
              <a:t>experienced</a:t>
            </a:r>
            <a:r>
              <a:rPr lang="tr-TR" sz="2200" dirty="0" smtClean="0">
                <a:latin typeface="Calibri" pitchFamily="34" charset="0"/>
              </a:rPr>
              <a:t> metal (8000 </a:t>
            </a:r>
            <a:r>
              <a:rPr lang="tr-TR" sz="2200" dirty="0" err="1" smtClean="0">
                <a:latin typeface="Calibri" pitchFamily="34" charset="0"/>
              </a:rPr>
              <a:t>years</a:t>
            </a:r>
            <a:r>
              <a:rPr lang="tr-TR" sz="2200" dirty="0" smtClean="0">
                <a:latin typeface="Calibri" pitchFamily="34" charset="0"/>
              </a:rPr>
              <a:t>) </a:t>
            </a:r>
            <a:r>
              <a:rPr lang="tr-TR" sz="2200" dirty="0" err="1" smtClean="0">
                <a:latin typeface="Calibri" pitchFamily="34" charset="0"/>
              </a:rPr>
              <a:t>than</a:t>
            </a:r>
            <a:r>
              <a:rPr lang="tr-TR" sz="2200" dirty="0" smtClean="0">
                <a:latin typeface="Calibri" pitchFamily="34" charset="0"/>
              </a:rPr>
              <a:t> Aluminium (120years)</a:t>
            </a:r>
          </a:p>
          <a:p>
            <a:pPr>
              <a:buFont typeface="Wingdings" pitchFamily="2" charset="2"/>
              <a:buChar char="Ø"/>
            </a:pPr>
            <a:endParaRPr lang="tr-TR" sz="10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2200" dirty="0" smtClean="0">
                <a:latin typeface="Calibri" pitchFamily="34" charset="0"/>
              </a:rPr>
              <a:t> </a:t>
            </a:r>
            <a:r>
              <a:rPr lang="en-US" sz="2200" dirty="0" smtClean="0">
                <a:latin typeface="Calibri" pitchFamily="34" charset="0"/>
              </a:rPr>
              <a:t>The number of actors in Copper business is higher than Aluminium.</a:t>
            </a:r>
          </a:p>
        </p:txBody>
      </p:sp>
      <p:pic>
        <p:nvPicPr>
          <p:cNvPr id="6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8" name="4 Dikdörtgen"/>
          <p:cNvSpPr/>
          <p:nvPr/>
        </p:nvSpPr>
        <p:spPr>
          <a:xfrm>
            <a:off x="1142976" y="571480"/>
            <a:ext cx="714380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800" b="1" i="1" u="sng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tr-TR" sz="2800" b="1" i="1" u="sng" dirty="0" smtClean="0">
                <a:solidFill>
                  <a:srgbClr val="FF0000"/>
                </a:solidFill>
                <a:latin typeface="Calibri" pitchFamily="34" charset="0"/>
              </a:rPr>
              <a:t> Reel</a:t>
            </a:r>
            <a:r>
              <a:rPr lang="tr-TR" sz="2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</a:rPr>
              <a:t>Disa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dvantages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of Aluminium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Cables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C:\Users\Selman\Desktop\Sunum için Şeffaf Ürünler\Flex\Tek Damarlı_1.JPG"/>
          <p:cNvPicPr>
            <a:picLocks noChangeAspect="1" noChangeArrowheads="1"/>
          </p:cNvPicPr>
          <p:nvPr/>
        </p:nvPicPr>
        <p:blipFill>
          <a:blip r:embed="rId3" cstate="print"/>
          <a:srcRect l="32742" t="36033" r="22609" b="16656"/>
          <a:stretch>
            <a:fillRect/>
          </a:stretch>
        </p:blipFill>
        <p:spPr bwMode="auto">
          <a:xfrm>
            <a:off x="7786710" y="1357298"/>
            <a:ext cx="1357290" cy="2157370"/>
          </a:xfrm>
          <a:prstGeom prst="rect">
            <a:avLst/>
          </a:prstGeom>
          <a:noFill/>
        </p:spPr>
      </p:pic>
      <p:sp>
        <p:nvSpPr>
          <p:cNvPr id="18" name="17 Metin kutusu"/>
          <p:cNvSpPr txBox="1"/>
          <p:nvPr/>
        </p:nvSpPr>
        <p:spPr>
          <a:xfrm>
            <a:off x="3500430" y="1571612"/>
            <a:ext cx="564357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tr-TR" sz="2400" b="1" dirty="0" err="1" smtClean="0">
                <a:latin typeface="Calibri" pitchFamily="34" charset="0"/>
              </a:rPr>
              <a:t>Characteristics</a:t>
            </a:r>
            <a:endParaRPr lang="tr-TR" sz="2400" b="1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Applicable</a:t>
            </a:r>
            <a:r>
              <a:rPr lang="tr-TR" sz="2000" dirty="0" smtClean="0">
                <a:latin typeface="Calibri" pitchFamily="34" charset="0"/>
              </a:rPr>
              <a:t> in </a:t>
            </a:r>
            <a:r>
              <a:rPr lang="tr-TR" sz="2000" dirty="0" err="1" smtClean="0">
                <a:latin typeface="Calibri" pitchFamily="34" charset="0"/>
              </a:rPr>
              <a:t>Vehicles</a:t>
            </a:r>
            <a:r>
              <a:rPr lang="tr-TR" sz="2000" dirty="0" smtClean="0">
                <a:latin typeface="Calibri" pitchFamily="34" charset="0"/>
              </a:rPr>
              <a:t>, </a:t>
            </a:r>
            <a:r>
              <a:rPr lang="tr-TR" sz="2000" dirty="0" err="1" smtClean="0">
                <a:latin typeface="Calibri" pitchFamily="34" charset="0"/>
              </a:rPr>
              <a:t>Aircrafts</a:t>
            </a:r>
            <a:r>
              <a:rPr lang="tr-TR" sz="2000" dirty="0" smtClean="0">
                <a:latin typeface="Calibri" pitchFamily="34" charset="0"/>
              </a:rPr>
              <a:t> since 2000s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Ref</a:t>
            </a:r>
            <a:r>
              <a:rPr lang="tr-TR" sz="2000" dirty="0" smtClean="0">
                <a:latin typeface="Calibri" pitchFamily="34" charset="0"/>
              </a:rPr>
              <a:t>. Standard: LV 112-2 </a:t>
            </a:r>
            <a:r>
              <a:rPr lang="tr-TR" sz="2000" dirty="0" err="1" smtClean="0">
                <a:latin typeface="Calibri" pitchFamily="34" charset="0"/>
              </a:rPr>
              <a:t>and</a:t>
            </a:r>
            <a:r>
              <a:rPr lang="tr-TR" sz="2000" dirty="0" smtClean="0">
                <a:latin typeface="Calibri" pitchFamily="34" charset="0"/>
              </a:rPr>
              <a:t> ISO 6722-2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Fine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Annealed</a:t>
            </a:r>
            <a:r>
              <a:rPr lang="tr-TR" sz="2000" dirty="0" smtClean="0">
                <a:latin typeface="Calibri" pitchFamily="34" charset="0"/>
              </a:rPr>
              <a:t> Aluminium </a:t>
            </a:r>
            <a:r>
              <a:rPr lang="tr-TR" sz="2000" dirty="0" err="1" smtClean="0">
                <a:latin typeface="Calibri" pitchFamily="34" charset="0"/>
              </a:rPr>
              <a:t>Wires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PVC, XLPO, HFFR </a:t>
            </a:r>
            <a:r>
              <a:rPr lang="tr-TR" sz="2000" dirty="0" err="1" smtClean="0">
                <a:latin typeface="Calibri" pitchFamily="34" charset="0"/>
              </a:rPr>
              <a:t>or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other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insulation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materials</a:t>
            </a:r>
            <a:endParaRPr lang="tr-TR" sz="20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A</a:t>
            </a:r>
            <a:r>
              <a:rPr lang="en-US" sz="2000" dirty="0" err="1" smtClean="0">
                <a:latin typeface="Calibri" pitchFamily="34" charset="0"/>
              </a:rPr>
              <a:t>pplied</a:t>
            </a:r>
            <a:r>
              <a:rPr lang="en-US" sz="2000" dirty="0" smtClean="0">
                <a:latin typeface="Calibri" pitchFamily="34" charset="0"/>
              </a:rPr>
              <a:t> to battery, door, roof </a:t>
            </a:r>
            <a:r>
              <a:rPr lang="tr-TR" sz="2000" dirty="0" smtClean="0">
                <a:latin typeface="Calibri" pitchFamily="34" charset="0"/>
              </a:rPr>
              <a:t>c</a:t>
            </a:r>
            <a:r>
              <a:rPr lang="en-US" sz="2000" dirty="0" err="1" smtClean="0">
                <a:latin typeface="Calibri" pitchFamily="34" charset="0"/>
              </a:rPr>
              <a:t>ompartment</a:t>
            </a:r>
            <a:r>
              <a:rPr lang="tr-TR" sz="2000" dirty="0" smtClean="0">
                <a:latin typeface="Calibri" pitchFamily="34" charset="0"/>
              </a:rPr>
              <a:t>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Cross</a:t>
            </a:r>
            <a:r>
              <a:rPr lang="tr-TR" sz="2000" dirty="0" smtClean="0">
                <a:latin typeface="Calibri" pitchFamily="34" charset="0"/>
              </a:rPr>
              <a:t>-</a:t>
            </a:r>
            <a:r>
              <a:rPr lang="tr-TR" sz="2000" dirty="0" err="1" smtClean="0">
                <a:latin typeface="Calibri" pitchFamily="34" charset="0"/>
              </a:rPr>
              <a:t>Section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Range</a:t>
            </a:r>
            <a:r>
              <a:rPr lang="tr-TR" sz="2000" dirty="0" smtClean="0">
                <a:latin typeface="Calibri" pitchFamily="34" charset="0"/>
              </a:rPr>
              <a:t> 0,75</a:t>
            </a:r>
            <a:r>
              <a:rPr lang="tr-TR" sz="2000" dirty="0" smtClean="0">
                <a:latin typeface="Calibri"/>
              </a:rPr>
              <a:t>≈160 mm</a:t>
            </a:r>
            <a:r>
              <a:rPr lang="tr-TR" sz="2000" baseline="30000" dirty="0" smtClean="0">
                <a:latin typeface="Calibri"/>
              </a:rPr>
              <a:t>2</a:t>
            </a:r>
            <a:r>
              <a:rPr lang="tr-TR" sz="2000" dirty="0" smtClean="0">
                <a:latin typeface="Calibri" pitchFamily="34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Weight</a:t>
            </a:r>
            <a:r>
              <a:rPr lang="tr-TR" sz="2000" dirty="0" smtClean="0">
                <a:latin typeface="Calibri" pitchFamily="34" charset="0"/>
              </a:rPr>
              <a:t>: </a:t>
            </a:r>
            <a:r>
              <a:rPr lang="tr-TR" sz="2000" dirty="0" err="1" smtClean="0">
                <a:latin typeface="Calibri" pitchFamily="34" charset="0"/>
              </a:rPr>
              <a:t>Approx</a:t>
            </a:r>
            <a:r>
              <a:rPr lang="tr-TR" sz="2000" dirty="0" smtClean="0">
                <a:latin typeface="Calibri" pitchFamily="34" charset="0"/>
              </a:rPr>
              <a:t>. 60% of </a:t>
            </a:r>
            <a:r>
              <a:rPr lang="tr-TR" sz="2000" dirty="0" err="1" smtClean="0">
                <a:latin typeface="Calibri" pitchFamily="34" charset="0"/>
              </a:rPr>
              <a:t>Harness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consists</a:t>
            </a:r>
            <a:r>
              <a:rPr lang="tr-TR" sz="2000" dirty="0" smtClean="0">
                <a:latin typeface="Calibri" pitchFamily="34" charset="0"/>
              </a:rPr>
              <a:t> of </a:t>
            </a:r>
            <a:r>
              <a:rPr lang="tr-TR" sz="2000" dirty="0" err="1" smtClean="0">
                <a:latin typeface="Calibri" pitchFamily="34" charset="0"/>
              </a:rPr>
              <a:t>Cables</a:t>
            </a:r>
            <a:r>
              <a:rPr lang="tr-TR" sz="2000" dirty="0" smtClean="0">
                <a:latin typeface="Calibri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Carbon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Emission</a:t>
            </a:r>
            <a:r>
              <a:rPr lang="tr-TR" sz="2000" dirty="0" smtClean="0">
                <a:latin typeface="Calibri" pitchFamily="34" charset="0"/>
              </a:rPr>
              <a:t>: </a:t>
            </a:r>
            <a:r>
              <a:rPr lang="tr-TR" sz="2000" dirty="0" err="1" smtClean="0">
                <a:latin typeface="Calibri" pitchFamily="34" charset="0"/>
              </a:rPr>
              <a:t>Approx</a:t>
            </a:r>
            <a:r>
              <a:rPr lang="tr-TR" sz="2000" dirty="0" smtClean="0">
                <a:latin typeface="Calibri" pitchFamily="34" charset="0"/>
              </a:rPr>
              <a:t>. </a:t>
            </a:r>
            <a:r>
              <a:rPr lang="tr-TR" sz="2000" dirty="0" err="1" smtClean="0">
                <a:latin typeface="Calibri" pitchFamily="34" charset="0"/>
              </a:rPr>
              <a:t>every</a:t>
            </a:r>
            <a:r>
              <a:rPr lang="tr-TR" sz="2000" dirty="0" smtClean="0">
                <a:latin typeface="Calibri" pitchFamily="34" charset="0"/>
              </a:rPr>
              <a:t> 100 kg </a:t>
            </a:r>
            <a:r>
              <a:rPr lang="tr-TR" sz="2000" dirty="0" err="1" smtClean="0">
                <a:latin typeface="Calibri" pitchFamily="34" charset="0"/>
              </a:rPr>
              <a:t>reduction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saves</a:t>
            </a:r>
            <a:r>
              <a:rPr lang="tr-TR" sz="2000" dirty="0" smtClean="0">
                <a:latin typeface="Calibri" pitchFamily="34" charset="0"/>
              </a:rPr>
              <a:t> 0,6 </a:t>
            </a:r>
            <a:r>
              <a:rPr lang="tr-TR" sz="2000" dirty="0" err="1" smtClean="0">
                <a:latin typeface="Calibri" pitchFamily="34" charset="0"/>
              </a:rPr>
              <a:t>lt</a:t>
            </a:r>
            <a:r>
              <a:rPr lang="tr-TR" sz="2000" dirty="0" smtClean="0">
                <a:latin typeface="Calibri" pitchFamily="34" charset="0"/>
              </a:rPr>
              <a:t> in 100 km.</a:t>
            </a:r>
          </a:p>
        </p:txBody>
      </p:sp>
      <p:sp>
        <p:nvSpPr>
          <p:cNvPr id="3" name="2 Dikdörtgen"/>
          <p:cNvSpPr/>
          <p:nvPr/>
        </p:nvSpPr>
        <p:spPr>
          <a:xfrm>
            <a:off x="1500167" y="428605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Aluminium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</a:rPr>
              <a:t>Flexible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</a:rPr>
              <a:t>Cables</a:t>
            </a:r>
            <a:endParaRPr lang="en-US" sz="2800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4" name="Picture 2" descr="C:\Users\Selman\Desktop\sahra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grpSp>
        <p:nvGrpSpPr>
          <p:cNvPr id="2" name="16 Grup"/>
          <p:cNvGrpSpPr/>
          <p:nvPr/>
        </p:nvGrpSpPr>
        <p:grpSpPr>
          <a:xfrm>
            <a:off x="-571536" y="500042"/>
            <a:ext cx="3849903" cy="5468106"/>
            <a:chOff x="-2674277" y="-324493"/>
            <a:chExt cx="3849903" cy="5468106"/>
          </a:xfrm>
        </p:grpSpPr>
        <p:pic>
          <p:nvPicPr>
            <p:cNvPr id="7170" name="Picture 2" descr="C:\Users\Selman\Desktop\Sunum için Şeffaf Ürünler\Flex\Untitled234.png"/>
            <p:cNvPicPr>
              <a:picLocks noChangeAspect="1" noChangeArrowheads="1"/>
            </p:cNvPicPr>
            <p:nvPr/>
          </p:nvPicPr>
          <p:blipFill>
            <a:blip r:embed="rId5" cstate="print"/>
            <a:srcRect l="36559" t="28895"/>
            <a:stretch>
              <a:fillRect/>
            </a:stretch>
          </p:blipFill>
          <p:spPr bwMode="auto">
            <a:xfrm rot="20877301">
              <a:off x="-2554079" y="1732809"/>
              <a:ext cx="3184323" cy="2559781"/>
            </a:xfrm>
            <a:prstGeom prst="rect">
              <a:avLst/>
            </a:prstGeom>
            <a:noFill/>
          </p:spPr>
        </p:pic>
        <p:pic>
          <p:nvPicPr>
            <p:cNvPr id="7171" name="Picture 3" descr="C:\Users\Selman\Desktop\Sunum için Şeffaf Ürünler\Flex\Untitled-1231235.png"/>
            <p:cNvPicPr>
              <a:picLocks noChangeAspect="1" noChangeArrowheads="1"/>
            </p:cNvPicPr>
            <p:nvPr/>
          </p:nvPicPr>
          <p:blipFill>
            <a:blip r:embed="rId6" cstate="print"/>
            <a:srcRect l="29184" t="22381"/>
            <a:stretch>
              <a:fillRect/>
            </a:stretch>
          </p:blipFill>
          <p:spPr bwMode="auto">
            <a:xfrm rot="20700000">
              <a:off x="-2262418" y="2349324"/>
              <a:ext cx="3065385" cy="2794289"/>
            </a:xfrm>
            <a:prstGeom prst="rect">
              <a:avLst/>
            </a:prstGeom>
            <a:noFill/>
          </p:spPr>
        </p:pic>
        <p:pic>
          <p:nvPicPr>
            <p:cNvPr id="7172" name="Picture 4" descr="C:\Users\Selman\Desktop\Sunum için Şeffaf Ürünler\Flex\Untitled-8123123.png"/>
            <p:cNvPicPr>
              <a:picLocks noChangeAspect="1" noChangeArrowheads="1"/>
            </p:cNvPicPr>
            <p:nvPr/>
          </p:nvPicPr>
          <p:blipFill>
            <a:blip r:embed="rId7" cstate="print"/>
            <a:srcRect l="33057" t="28056"/>
            <a:stretch>
              <a:fillRect/>
            </a:stretch>
          </p:blipFill>
          <p:spPr bwMode="auto">
            <a:xfrm rot="21054911">
              <a:off x="-2461576" y="628072"/>
              <a:ext cx="3637202" cy="2589996"/>
            </a:xfrm>
            <a:prstGeom prst="rect">
              <a:avLst/>
            </a:prstGeom>
            <a:noFill/>
          </p:spPr>
        </p:pic>
        <p:pic>
          <p:nvPicPr>
            <p:cNvPr id="7173" name="Picture 5" descr="C:\Users\Selman\Desktop\Sunum için Şeffaf Ürünler\Flex\Untitled-1 (2).png"/>
            <p:cNvPicPr>
              <a:picLocks noChangeAspect="1" noChangeArrowheads="1"/>
            </p:cNvPicPr>
            <p:nvPr/>
          </p:nvPicPr>
          <p:blipFill>
            <a:blip r:embed="rId8" cstate="print"/>
            <a:srcRect l="31391" t="24723"/>
            <a:stretch>
              <a:fillRect/>
            </a:stretch>
          </p:blipFill>
          <p:spPr bwMode="auto">
            <a:xfrm rot="20841826">
              <a:off x="-2674277" y="1129650"/>
              <a:ext cx="3443724" cy="2709986"/>
            </a:xfrm>
            <a:prstGeom prst="rect">
              <a:avLst/>
            </a:prstGeom>
            <a:noFill/>
          </p:spPr>
        </p:pic>
        <p:pic>
          <p:nvPicPr>
            <p:cNvPr id="7174" name="Picture 6" descr="C:\Users\Selman\Desktop\Sunum için Şeffaf Ürünler\Flex\Untitled-2 (2).png"/>
            <p:cNvPicPr>
              <a:picLocks noChangeAspect="1" noChangeArrowheads="1"/>
            </p:cNvPicPr>
            <p:nvPr/>
          </p:nvPicPr>
          <p:blipFill>
            <a:blip r:embed="rId9" cstate="print"/>
            <a:srcRect l="32868" t="24206"/>
            <a:stretch>
              <a:fillRect/>
            </a:stretch>
          </p:blipFill>
          <p:spPr bwMode="auto">
            <a:xfrm rot="20700000">
              <a:off x="-2347586" y="-324493"/>
              <a:ext cx="3372218" cy="2728589"/>
            </a:xfrm>
            <a:prstGeom prst="rect">
              <a:avLst/>
            </a:prstGeom>
            <a:noFill/>
          </p:spPr>
        </p:pic>
      </p:grpSp>
      <p:sp>
        <p:nvSpPr>
          <p:cNvPr id="16" name="15 Dikdörtgen"/>
          <p:cNvSpPr/>
          <p:nvPr/>
        </p:nvSpPr>
        <p:spPr>
          <a:xfrm>
            <a:off x="1714480" y="1055448"/>
            <a:ext cx="6072230" cy="369332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Aircraft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and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Automotive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Power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&amp;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Battery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Cables</a:t>
            </a:r>
            <a:endParaRPr lang="tr-TR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1500167" y="428605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Aluminium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</a:rPr>
              <a:t>Flexible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</a:rPr>
              <a:t>Cables</a:t>
            </a:r>
            <a:endParaRPr lang="en-US" sz="2800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1714480" y="1055448"/>
            <a:ext cx="6286544" cy="369332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Tests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of Aluminium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Flexible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Conductor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&amp;</a:t>
            </a:r>
            <a:r>
              <a:rPr lang="tr-T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Cable</a:t>
            </a:r>
            <a:endParaRPr lang="tr-TR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pic>
        <p:nvPicPr>
          <p:cNvPr id="9" name="Picture 2" descr="C:\Users\Selman\Desktop\semboller1.png"/>
          <p:cNvPicPr>
            <a:picLocks noChangeAspect="1" noChangeArrowheads="1"/>
          </p:cNvPicPr>
          <p:nvPr/>
        </p:nvPicPr>
        <p:blipFill>
          <a:blip r:embed="rId4"/>
          <a:srcRect t="22500" b="23500"/>
          <a:stretch>
            <a:fillRect/>
          </a:stretch>
        </p:blipFill>
        <p:spPr bwMode="auto">
          <a:xfrm>
            <a:off x="3429024" y="2071679"/>
            <a:ext cx="5857884" cy="1643074"/>
          </a:xfrm>
          <a:prstGeom prst="rect">
            <a:avLst/>
          </a:prstGeom>
          <a:noFill/>
        </p:spPr>
      </p:pic>
      <p:sp>
        <p:nvSpPr>
          <p:cNvPr id="10" name="9 Metin kutusu"/>
          <p:cNvSpPr txBox="1"/>
          <p:nvPr/>
        </p:nvSpPr>
        <p:spPr>
          <a:xfrm>
            <a:off x="285720" y="1643050"/>
            <a:ext cx="7429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err="1" smtClean="0">
                <a:latin typeface="Calibri" pitchFamily="34" charset="0"/>
              </a:rPr>
              <a:t>Flex</a:t>
            </a:r>
            <a:r>
              <a:rPr lang="tr-TR" sz="2000" b="1" dirty="0" smtClean="0">
                <a:latin typeface="Calibri" pitchFamily="34" charset="0"/>
              </a:rPr>
              <a:t> Life </a:t>
            </a:r>
            <a:r>
              <a:rPr lang="tr-TR" sz="2000" b="1" dirty="0" err="1" smtClean="0">
                <a:latin typeface="Calibri" pitchFamily="34" charset="0"/>
              </a:rPr>
              <a:t>Tests</a:t>
            </a:r>
            <a:r>
              <a:rPr lang="tr-TR" sz="2000" b="1" dirty="0" smtClean="0">
                <a:latin typeface="Calibri" pitchFamily="34" charset="0"/>
              </a:rPr>
              <a:t> </a:t>
            </a:r>
            <a:r>
              <a:rPr lang="tr-TR" sz="2000" b="1" dirty="0" err="1" smtClean="0">
                <a:latin typeface="Calibri" pitchFamily="34" charset="0"/>
              </a:rPr>
              <a:t>acc</a:t>
            </a:r>
            <a:r>
              <a:rPr lang="tr-TR" sz="2000" b="1" dirty="0" smtClean="0">
                <a:latin typeface="Calibri" pitchFamily="34" charset="0"/>
              </a:rPr>
              <a:t>. </a:t>
            </a:r>
            <a:r>
              <a:rPr lang="tr-TR" sz="2000" b="1" dirty="0" err="1" smtClean="0">
                <a:latin typeface="Calibri" pitchFamily="34" charset="0"/>
              </a:rPr>
              <a:t>to</a:t>
            </a:r>
            <a:r>
              <a:rPr lang="tr-TR" sz="2000" b="1" dirty="0" smtClean="0">
                <a:latin typeface="Calibri" pitchFamily="34" charset="0"/>
              </a:rPr>
              <a:t> ASTM B 470, UL 1277 </a:t>
            </a:r>
            <a:r>
              <a:rPr lang="tr-TR" sz="2000" b="1" dirty="0" err="1" smtClean="0">
                <a:latin typeface="Calibri" pitchFamily="34" charset="0"/>
              </a:rPr>
              <a:t>or</a:t>
            </a:r>
            <a:r>
              <a:rPr lang="tr-TR" sz="2000" b="1" dirty="0" smtClean="0">
                <a:latin typeface="Calibri" pitchFamily="34" charset="0"/>
              </a:rPr>
              <a:t> OEM </a:t>
            </a:r>
            <a:r>
              <a:rPr lang="tr-TR" sz="2000" b="1" dirty="0" err="1" smtClean="0">
                <a:latin typeface="Calibri" pitchFamily="34" charset="0"/>
              </a:rPr>
              <a:t>Specifications</a:t>
            </a:r>
            <a:endParaRPr lang="tr-TR" sz="2000" b="1" dirty="0" smtClean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Rolling </a:t>
            </a:r>
            <a:r>
              <a:rPr lang="tr-TR" sz="2000" dirty="0" err="1" smtClean="0">
                <a:latin typeface="Calibri" pitchFamily="34" charset="0"/>
              </a:rPr>
              <a:t>Tests</a:t>
            </a:r>
            <a:r>
              <a:rPr lang="tr-TR" sz="2000" dirty="0" smtClean="0">
                <a:latin typeface="Calibri" pitchFamily="34" charset="0"/>
              </a:rPr>
              <a:t>,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Bending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Tests</a:t>
            </a:r>
            <a:r>
              <a:rPr lang="tr-TR" sz="2000" dirty="0" smtClean="0">
                <a:latin typeface="Calibri" pitchFamily="34" charset="0"/>
              </a:rPr>
              <a:t>,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Torsional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Tests</a:t>
            </a:r>
            <a:r>
              <a:rPr lang="tr-TR" sz="2000" dirty="0" smtClean="0">
                <a:latin typeface="Calibri" pitchFamily="34" charset="0"/>
              </a:rPr>
              <a:t>,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9" name="18 Metin kutusu"/>
          <p:cNvSpPr txBox="1"/>
          <p:nvPr/>
        </p:nvSpPr>
        <p:spPr>
          <a:xfrm>
            <a:off x="285752" y="4000504"/>
            <a:ext cx="821533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err="1" smtClean="0">
                <a:latin typeface="Calibri" pitchFamily="34" charset="0"/>
              </a:rPr>
              <a:t>Individual</a:t>
            </a:r>
            <a:r>
              <a:rPr lang="tr-TR" sz="2000" b="1" dirty="0" smtClean="0">
                <a:latin typeface="Calibri" pitchFamily="34" charset="0"/>
              </a:rPr>
              <a:t> </a:t>
            </a:r>
            <a:r>
              <a:rPr lang="tr-TR" sz="2000" b="1" dirty="0" err="1" smtClean="0">
                <a:latin typeface="Calibri" pitchFamily="34" charset="0"/>
              </a:rPr>
              <a:t>Wire</a:t>
            </a:r>
            <a:r>
              <a:rPr lang="tr-TR" sz="2000" b="1" dirty="0" smtClean="0">
                <a:latin typeface="Calibri" pitchFamily="34" charset="0"/>
              </a:rPr>
              <a:t> </a:t>
            </a:r>
            <a:r>
              <a:rPr lang="tr-TR" sz="2000" b="1" dirty="0" err="1" smtClean="0">
                <a:latin typeface="Calibri" pitchFamily="34" charset="0"/>
              </a:rPr>
              <a:t>Tests</a:t>
            </a:r>
            <a:endParaRPr lang="tr-TR" sz="2000" b="1" dirty="0" smtClean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ISO 6722-1, ISO 6722-2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ASTM B 470, ASTM B230, ASTM B233, ASTM B609, BS 2627</a:t>
            </a:r>
          </a:p>
        </p:txBody>
      </p:sp>
      <p:sp>
        <p:nvSpPr>
          <p:cNvPr id="23" name="22 Metin kutusu"/>
          <p:cNvSpPr txBox="1"/>
          <p:nvPr/>
        </p:nvSpPr>
        <p:spPr>
          <a:xfrm>
            <a:off x="285752" y="5144500"/>
            <a:ext cx="6929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err="1" smtClean="0">
                <a:latin typeface="Calibri" pitchFamily="34" charset="0"/>
              </a:rPr>
              <a:t>Insulation</a:t>
            </a:r>
            <a:r>
              <a:rPr lang="tr-TR" sz="2000" b="1" dirty="0" smtClean="0">
                <a:latin typeface="Calibri" pitchFamily="34" charset="0"/>
              </a:rPr>
              <a:t>&amp;Fire </a:t>
            </a:r>
            <a:r>
              <a:rPr lang="tr-TR" sz="2000" b="1" dirty="0" err="1" smtClean="0">
                <a:latin typeface="Calibri" pitchFamily="34" charset="0"/>
              </a:rPr>
              <a:t>Tests</a:t>
            </a:r>
            <a:endParaRPr lang="tr-TR" sz="2000" b="1" dirty="0" smtClean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OEM </a:t>
            </a:r>
            <a:r>
              <a:rPr lang="tr-TR" sz="2000" dirty="0" err="1" smtClean="0">
                <a:latin typeface="Calibri" pitchFamily="34" charset="0"/>
              </a:rPr>
              <a:t>Specifications</a:t>
            </a:r>
            <a:r>
              <a:rPr lang="tr-TR" sz="2000" dirty="0" smtClean="0">
                <a:latin typeface="Calibri" pitchFamily="34" charset="0"/>
              </a:rPr>
              <a:t>, ISO 6722-1 </a:t>
            </a:r>
            <a:r>
              <a:rPr lang="tr-TR" sz="2000" dirty="0" err="1" smtClean="0">
                <a:latin typeface="Calibri" pitchFamily="34" charset="0"/>
              </a:rPr>
              <a:t>or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Equivalent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Copper</a:t>
            </a:r>
            <a:r>
              <a:rPr lang="tr-TR" sz="2000" dirty="0" smtClean="0">
                <a:latin typeface="Calibri" pitchFamily="34" charset="0"/>
              </a:rPr>
              <a:t> </a:t>
            </a:r>
            <a:r>
              <a:rPr lang="tr-TR" sz="2000" dirty="0" err="1" smtClean="0">
                <a:latin typeface="Calibri" pitchFamily="34" charset="0"/>
              </a:rPr>
              <a:t>Standards</a:t>
            </a:r>
            <a:endParaRPr lang="tr-TR" sz="2000" dirty="0" smtClean="0">
              <a:latin typeface="Calibri" pitchFamily="34" charset="0"/>
            </a:endParaRPr>
          </a:p>
        </p:txBody>
      </p:sp>
      <p:sp>
        <p:nvSpPr>
          <p:cNvPr id="11" name="10 Metin kutusu"/>
          <p:cNvSpPr txBox="1"/>
          <p:nvPr/>
        </p:nvSpPr>
        <p:spPr>
          <a:xfrm>
            <a:off x="285720" y="3214686"/>
            <a:ext cx="4071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Calibri" pitchFamily="34" charset="0"/>
              </a:rPr>
              <a:t>Aluminium </a:t>
            </a:r>
            <a:r>
              <a:rPr lang="tr-TR" sz="2000" b="1" dirty="0" err="1" smtClean="0">
                <a:latin typeface="Calibri" pitchFamily="34" charset="0"/>
              </a:rPr>
              <a:t>Series</a:t>
            </a:r>
            <a:endParaRPr lang="tr-TR" sz="2000" b="1" dirty="0" smtClean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tr-TR" sz="2000" dirty="0" smtClean="0">
                <a:latin typeface="Calibri" pitchFamily="34" charset="0"/>
              </a:rPr>
              <a:t> DIN EN 573-3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285728"/>
            <a:ext cx="850112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Content</a:t>
            </a:r>
            <a:r>
              <a:rPr kumimoji="0" lang="tr-TR" sz="28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tr-TR" sz="32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of 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Presentation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1- Analyzing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tr-TR" sz="20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the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feasibility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kumimoji="0" lang="tr-TR" sz="20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1.1- Reel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Disadvantages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Aluminium Cables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1.2-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Comparisons of Conductive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Metals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 various applications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Underground&amp;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Aerial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&amp;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Building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Applications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3- Aluminium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.1-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Design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Criteria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&amp;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Tests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.2- Types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&amp;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Application Areas of A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luminium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.3-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Predictions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on Aluminium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4-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Challenges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R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	4.1-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Integrity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of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Fine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Wires</a:t>
            </a:r>
            <a:endParaRPr lang="tr-TR" sz="2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R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	4.2-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Connection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Terminatio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n</a:t>
            </a:r>
            <a:endParaRPr lang="en-US" sz="2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1142976" y="428605"/>
            <a:ext cx="6929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</a:rPr>
              <a:t>Integritiy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of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</a:rPr>
              <a:t>Fine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</a:rPr>
              <a:t>Wires</a:t>
            </a:r>
            <a:endParaRPr lang="en-US" sz="2800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10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285720" y="2714620"/>
            <a:ext cx="7215238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tr-TR" sz="2400" b="1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1.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rect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Stranding Design to defined Motion Type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r-TR" sz="2400" b="1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2.</a:t>
            </a:r>
            <a:r>
              <a:rPr kumimoji="0" lang="en-US" sz="2400" b="1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Correct Alloy Composition to Correct Cross-Section</a:t>
            </a:r>
            <a:endParaRPr kumimoji="0" lang="en-US" sz="240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r-TR" sz="2400" b="1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1.</a:t>
            </a:r>
            <a:r>
              <a:rPr kumimoji="0" lang="en-US" sz="2400" b="1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tr-TR" sz="2400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Reduced</a:t>
            </a:r>
            <a:r>
              <a:rPr kumimoji="0" lang="tr-TR" sz="2400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F</a:t>
            </a:r>
            <a:r>
              <a:rPr kumimoji="0" lang="en-US" sz="2400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riction</a:t>
            </a:r>
            <a:r>
              <a:rPr kumimoji="0" lang="en-US" sz="2400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in </a:t>
            </a:r>
            <a:r>
              <a:rPr kumimoji="0" lang="tr-TR" sz="2400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en-US" sz="2400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tranding</a:t>
            </a:r>
            <a:r>
              <a:rPr kumimoji="0" lang="tr-TR" sz="2400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tr-TR" sz="2400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Bunching</a:t>
            </a:r>
            <a:r>
              <a:rPr kumimoji="0" lang="en-US" sz="2400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tr-TR" sz="2400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kumimoji="0" lang="en-US" sz="2400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rocess</a:t>
            </a:r>
            <a:r>
              <a:rPr kumimoji="0" lang="en-US" sz="2400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40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tr-TR" sz="2400" b="1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Sensitive 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ire </a:t>
            </a:r>
            <a:r>
              <a:rPr lang="tr-TR" sz="24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reak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ensors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tr-TR" sz="2400" b="1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tr-TR" sz="2400" b="1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2400" b="1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Annealing or Heat Treatment of Fine Wires </a:t>
            </a:r>
            <a:r>
              <a:rPr kumimoji="0" lang="tr-TR" sz="2400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to</a:t>
            </a:r>
            <a:r>
              <a:rPr kumimoji="0" lang="tr-TR" sz="2400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minimize </a:t>
            </a:r>
            <a:r>
              <a:rPr kumimoji="0" lang="en-US" sz="2400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backtwists</a:t>
            </a:r>
            <a:endParaRPr kumimoji="0" lang="en-US" sz="240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tr-TR" sz="2400" b="1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Colourful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Separator Tape on Conductor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7500958" y="3000372"/>
            <a:ext cx="10715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72000" rIns="36000" bIns="36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Design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7482942" y="4714884"/>
            <a:ext cx="13039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108000" rIns="36000" bIns="36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Production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8" name="AutoShape 14"/>
          <p:cNvSpPr>
            <a:spLocks/>
          </p:cNvSpPr>
          <p:nvPr/>
        </p:nvSpPr>
        <p:spPr bwMode="auto">
          <a:xfrm>
            <a:off x="7072330" y="3857628"/>
            <a:ext cx="500065" cy="2214578"/>
          </a:xfrm>
          <a:prstGeom prst="rightBrace">
            <a:avLst>
              <a:gd name="adj1" fmla="val 21413"/>
              <a:gd name="adj2" fmla="val 51270"/>
            </a:avLst>
          </a:prstGeom>
          <a:noFill/>
          <a:ln w="25400" cmpd="sng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9" name="AutoShape 15"/>
          <p:cNvSpPr>
            <a:spLocks/>
          </p:cNvSpPr>
          <p:nvPr/>
        </p:nvSpPr>
        <p:spPr bwMode="auto">
          <a:xfrm>
            <a:off x="7072330" y="2786058"/>
            <a:ext cx="500066" cy="857256"/>
          </a:xfrm>
          <a:prstGeom prst="rightBrace">
            <a:avLst>
              <a:gd name="adj1" fmla="val 11006"/>
              <a:gd name="adj2" fmla="val 53181"/>
            </a:avLst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1" name="30 Grup"/>
          <p:cNvGrpSpPr/>
          <p:nvPr/>
        </p:nvGrpSpPr>
        <p:grpSpPr>
          <a:xfrm>
            <a:off x="1428728" y="1000108"/>
            <a:ext cx="6670348" cy="1714512"/>
            <a:chOff x="29540" y="-2760"/>
            <a:chExt cx="6670348" cy="1357322"/>
          </a:xfrm>
        </p:grpSpPr>
        <p:grpSp>
          <p:nvGrpSpPr>
            <p:cNvPr id="52" name="19 Grup"/>
            <p:cNvGrpSpPr/>
            <p:nvPr/>
          </p:nvGrpSpPr>
          <p:grpSpPr>
            <a:xfrm>
              <a:off x="29540" y="-2760"/>
              <a:ext cx="6670348" cy="1357322"/>
              <a:chOff x="29610" y="-2760"/>
              <a:chExt cx="6686257" cy="1357322"/>
            </a:xfrm>
          </p:grpSpPr>
          <p:grpSp>
            <p:nvGrpSpPr>
              <p:cNvPr id="57" name="11 Grup"/>
              <p:cNvGrpSpPr/>
              <p:nvPr/>
            </p:nvGrpSpPr>
            <p:grpSpPr>
              <a:xfrm>
                <a:off x="29610" y="-2760"/>
                <a:ext cx="6686257" cy="1357322"/>
                <a:chOff x="29655" y="-2760"/>
                <a:chExt cx="6696439" cy="1357322"/>
              </a:xfrm>
            </p:grpSpPr>
            <p:pic>
              <p:nvPicPr>
                <p:cNvPr id="61" name="Picture 2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1464" t="40234" r="2269" b="22917"/>
                <a:stretch>
                  <a:fillRect/>
                </a:stretch>
              </p:blipFill>
              <p:spPr bwMode="auto">
                <a:xfrm>
                  <a:off x="29655" y="-2760"/>
                  <a:ext cx="6696439" cy="1357322"/>
                </a:xfrm>
                <a:prstGeom prst="rect">
                  <a:avLst/>
                </a:prstGeom>
                <a:noFill/>
                <a:ln w="1">
                  <a:noFill/>
                  <a:miter lim="800000"/>
                  <a:headEnd/>
                  <a:tailEnd type="none" w="med" len="med"/>
                </a:ln>
                <a:effectLst/>
              </p:spPr>
            </p:pic>
            <p:cxnSp>
              <p:nvCxnSpPr>
                <p:cNvPr id="62" name="4 Düz Ok Bağlayıcısı"/>
                <p:cNvCxnSpPr/>
                <p:nvPr/>
              </p:nvCxnSpPr>
              <p:spPr>
                <a:xfrm>
                  <a:off x="352425" y="371475"/>
                  <a:ext cx="1143000" cy="66675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6 Düz Ok Bağlayıcısı"/>
                <p:cNvCxnSpPr/>
                <p:nvPr/>
              </p:nvCxnSpPr>
              <p:spPr>
                <a:xfrm>
                  <a:off x="790575" y="333375"/>
                  <a:ext cx="1143000" cy="66675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7 Düz Ok Bağlayıcısı"/>
                <p:cNvCxnSpPr/>
                <p:nvPr/>
              </p:nvCxnSpPr>
              <p:spPr>
                <a:xfrm>
                  <a:off x="171450" y="571500"/>
                  <a:ext cx="1143000" cy="66675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8 Düz Ok Bağlayıcısı"/>
                <p:cNvCxnSpPr/>
                <p:nvPr/>
              </p:nvCxnSpPr>
              <p:spPr>
                <a:xfrm>
                  <a:off x="1000125" y="152400"/>
                  <a:ext cx="1143000" cy="66675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9 Düz Ok Bağlayıcısı"/>
                <p:cNvCxnSpPr/>
                <p:nvPr/>
              </p:nvCxnSpPr>
              <p:spPr>
                <a:xfrm>
                  <a:off x="2476500" y="85725"/>
                  <a:ext cx="1143000" cy="66675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10 Düz Ok Bağlayıcısı"/>
                <p:cNvCxnSpPr/>
                <p:nvPr/>
              </p:nvCxnSpPr>
              <p:spPr>
                <a:xfrm>
                  <a:off x="1943100" y="85725"/>
                  <a:ext cx="1143000" cy="66675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18 Grup"/>
              <p:cNvGrpSpPr/>
              <p:nvPr/>
            </p:nvGrpSpPr>
            <p:grpSpPr>
              <a:xfrm>
                <a:off x="1638291" y="202574"/>
                <a:ext cx="355443" cy="200722"/>
                <a:chOff x="1638291" y="202574"/>
                <a:chExt cx="355443" cy="200722"/>
              </a:xfrm>
            </p:grpSpPr>
            <p:cxnSp>
              <p:nvCxnSpPr>
                <p:cNvPr id="59" name="12 Düz Ok Bağlayıcısı"/>
                <p:cNvCxnSpPr/>
                <p:nvPr/>
              </p:nvCxnSpPr>
              <p:spPr>
                <a:xfrm>
                  <a:off x="1638291" y="202574"/>
                  <a:ext cx="284821" cy="161925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6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16 Düz Bağlayıcı"/>
                <p:cNvCxnSpPr/>
                <p:nvPr/>
              </p:nvCxnSpPr>
              <p:spPr>
                <a:xfrm rot="10500000" flipV="1">
                  <a:off x="1861315" y="327097"/>
                  <a:ext cx="132419" cy="761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3" name="20 Düz Ok Bağlayıcısı"/>
            <p:cNvCxnSpPr/>
            <p:nvPr/>
          </p:nvCxnSpPr>
          <p:spPr>
            <a:xfrm>
              <a:off x="96586" y="854492"/>
              <a:ext cx="690737" cy="401608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22 Düz Ok Bağlayıcısı"/>
            <p:cNvCxnSpPr/>
            <p:nvPr/>
          </p:nvCxnSpPr>
          <p:spPr>
            <a:xfrm>
              <a:off x="60867" y="1140242"/>
              <a:ext cx="295451" cy="173007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23 Düz Ok Bağlayıcısı"/>
            <p:cNvCxnSpPr/>
            <p:nvPr/>
          </p:nvCxnSpPr>
          <p:spPr>
            <a:xfrm>
              <a:off x="2989805" y="92492"/>
              <a:ext cx="697882" cy="420657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24 Düz Ok Bağlayıcısı"/>
            <p:cNvCxnSpPr/>
            <p:nvPr/>
          </p:nvCxnSpPr>
          <p:spPr>
            <a:xfrm>
              <a:off x="3442242" y="68678"/>
              <a:ext cx="266876" cy="150386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27 Düz Bağlayıcı"/>
          <p:cNvCxnSpPr/>
          <p:nvPr/>
        </p:nvCxnSpPr>
        <p:spPr>
          <a:xfrm flipV="1">
            <a:off x="500036" y="3714752"/>
            <a:ext cx="8215368" cy="57362"/>
          </a:xfrm>
          <a:prstGeom prst="line">
            <a:avLst/>
          </a:prstGeom>
          <a:ln w="44450" cap="sq" cmpd="sng">
            <a:solidFill>
              <a:schemeClr val="tx1">
                <a:lumMod val="95000"/>
                <a:lumOff val="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Dikdörtgen"/>
          <p:cNvSpPr/>
          <p:nvPr/>
        </p:nvSpPr>
        <p:spPr>
          <a:xfrm>
            <a:off x="8001024" y="641505"/>
            <a:ext cx="71438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38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?</a:t>
            </a:r>
            <a:endParaRPr lang="en-US" sz="13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1142976" y="428605"/>
            <a:ext cx="6929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Connection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Termination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Crimping</a:t>
            </a:r>
          </a:p>
        </p:txBody>
      </p:sp>
      <p:pic>
        <p:nvPicPr>
          <p:cNvPr id="10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5" name="4 Dikdörtgen"/>
          <p:cNvSpPr/>
          <p:nvPr/>
        </p:nvSpPr>
        <p:spPr>
          <a:xfrm>
            <a:off x="1571604" y="1142984"/>
            <a:ext cx="6286544" cy="369332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Confusions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about</a:t>
            </a:r>
            <a:r>
              <a:rPr lang="tr-T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Aluminium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Connection</a:t>
            </a: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214314" y="1714488"/>
            <a:ext cx="864396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</a:pPr>
            <a:r>
              <a:rPr kumimoji="0" lang="tr-TR" sz="2800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1" u="sng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Oxidation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</a:pPr>
            <a:r>
              <a:rPr lang="tr-TR" sz="24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Corrosion</a:t>
            </a:r>
            <a:r>
              <a:rPr kumimoji="0" lang="tr-TR" sz="2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Electromechanical</a:t>
            </a:r>
            <a:r>
              <a:rPr lang="tr-TR" sz="22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_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Galvanic</a:t>
            </a:r>
            <a:r>
              <a:rPr kumimoji="0" lang="tr-TR" sz="2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lang="en-US" sz="2200" dirty="0" smtClean="0">
              <a:solidFill>
                <a:srgbClr val="0D0D0D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Creep</a:t>
            </a:r>
            <a:r>
              <a:rPr kumimoji="0" lang="tr-TR" sz="2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Cold Flow</a:t>
            </a:r>
            <a:r>
              <a:rPr kumimoji="0" lang="tr-TR" sz="2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 &amp; </a:t>
            </a:r>
            <a:r>
              <a:rPr lang="en-US" sz="22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Thermal</a:t>
            </a:r>
            <a:r>
              <a:rPr lang="tr-TR" sz="22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Expansion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</a:pPr>
            <a:r>
              <a:rPr kumimoji="0" lang="tr-TR" sz="2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Fatigue Performance</a:t>
            </a:r>
            <a:r>
              <a:rPr kumimoji="0" lang="tr-TR" sz="2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in 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Mechanical</a:t>
            </a:r>
            <a:r>
              <a:rPr kumimoji="0" lang="tr-TR" sz="2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Vibrations&amp;Electrical</a:t>
            </a:r>
            <a:r>
              <a:rPr kumimoji="0" lang="tr-TR" sz="2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Load</a:t>
            </a:r>
            <a:r>
              <a:rPr kumimoji="0" lang="tr-TR" sz="2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Cycles</a:t>
            </a:r>
            <a:endParaRPr lang="en-US" sz="22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3200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4400" b="1" i="1" u="sng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Workmanship</a:t>
            </a:r>
            <a:endParaRPr kumimoji="0" lang="en-US" sz="3200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5594453" y="2428868"/>
            <a:ext cx="3549547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C:\Users\Selman\Desktop\sahra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428596" y="1302237"/>
            <a:ext cx="38576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lang="en-US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Workmanship</a:t>
            </a:r>
            <a:endParaRPr lang="en-US" sz="4400" b="1" i="1" u="sng" dirty="0" smtClean="0">
              <a:solidFill>
                <a:srgbClr val="0D0D0D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1142976" y="428605"/>
            <a:ext cx="6929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Connection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Termination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Crimping</a:t>
            </a:r>
          </a:p>
        </p:txBody>
      </p:sp>
      <p:sp>
        <p:nvSpPr>
          <p:cNvPr id="8" name="7 Dikdörtgen"/>
          <p:cNvSpPr/>
          <p:nvPr/>
        </p:nvSpPr>
        <p:spPr>
          <a:xfrm>
            <a:off x="0" y="1857364"/>
            <a:ext cx="864396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400" dirty="0" smtClean="0"/>
              <a:t> </a:t>
            </a:r>
            <a:r>
              <a:rPr lang="en-US" sz="2400" b="1" i="1" u="sng" dirty="0" smtClean="0"/>
              <a:t>Operator</a:t>
            </a:r>
            <a:r>
              <a:rPr lang="tr-TR" sz="2400" dirty="0" smtClean="0"/>
              <a:t> is t</a:t>
            </a:r>
            <a:r>
              <a:rPr lang="en-US" sz="2400" dirty="0" smtClean="0"/>
              <a:t>he most important "</a:t>
            </a:r>
            <a:r>
              <a:rPr lang="en-US" sz="2400" b="1" i="1" u="sng" dirty="0" smtClean="0"/>
              <a:t>system component</a:t>
            </a:r>
            <a:r>
              <a:rPr lang="en-US" sz="2400" dirty="0" smtClean="0"/>
              <a:t>“</a:t>
            </a:r>
            <a:endParaRPr lang="tr-TR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400" dirty="0" smtClean="0"/>
              <a:t> He </a:t>
            </a:r>
            <a:r>
              <a:rPr lang="en-US" sz="2400" dirty="0" smtClean="0"/>
              <a:t>must</a:t>
            </a:r>
            <a:r>
              <a:rPr lang="tr-TR" sz="2400" dirty="0" smtClean="0"/>
              <a:t> be </a:t>
            </a:r>
            <a:r>
              <a:rPr lang="en-US" sz="2400" dirty="0" smtClean="0"/>
              <a:t>competent</a:t>
            </a:r>
            <a:r>
              <a:rPr lang="tr-TR" sz="2400" dirty="0" smtClean="0"/>
              <a:t> </a:t>
            </a:r>
            <a:r>
              <a:rPr lang="en-US" sz="2400" dirty="0" smtClean="0"/>
              <a:t>and</a:t>
            </a:r>
            <a:r>
              <a:rPr lang="tr-TR" sz="2400" dirty="0" smtClean="0"/>
              <a:t> </a:t>
            </a:r>
            <a:r>
              <a:rPr lang="en-US" sz="2400" dirty="0" smtClean="0"/>
              <a:t>craftsman</a:t>
            </a:r>
            <a:r>
              <a:rPr lang="tr-TR" sz="2400" dirty="0" smtClean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400" dirty="0" smtClean="0"/>
              <a:t> </a:t>
            </a:r>
            <a:r>
              <a:rPr lang="en-US" sz="2400" b="1" i="1" u="sng" dirty="0" smtClean="0"/>
              <a:t>The process is not just</a:t>
            </a:r>
            <a:r>
              <a:rPr lang="tr-TR" sz="2400" b="1" i="1" u="sng" dirty="0" smtClean="0"/>
              <a:t> </a:t>
            </a:r>
            <a:r>
              <a:rPr lang="en-US" sz="2400" dirty="0" smtClean="0"/>
              <a:t>"insert</a:t>
            </a:r>
            <a:r>
              <a:rPr lang="tr-TR" sz="2400" dirty="0" smtClean="0"/>
              <a:t> </a:t>
            </a:r>
            <a:r>
              <a:rPr lang="en-US" sz="2400" dirty="0" smtClean="0"/>
              <a:t>wire, compress lug".</a:t>
            </a:r>
            <a:endParaRPr lang="tr-TR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400" dirty="0" smtClean="0"/>
              <a:t> </a:t>
            </a:r>
            <a:r>
              <a:rPr lang="en-US" sz="2400" dirty="0" smtClean="0"/>
              <a:t>Poor </a:t>
            </a:r>
            <a:r>
              <a:rPr lang="tr-TR" sz="2400" dirty="0" err="1" smtClean="0"/>
              <a:t>W</a:t>
            </a:r>
            <a:r>
              <a:rPr lang="en-US" sz="2400" dirty="0" err="1" smtClean="0"/>
              <a:t>orkmanship&amp;Imprudent</a:t>
            </a:r>
            <a:r>
              <a:rPr lang="tr-TR" sz="2400" dirty="0" smtClean="0"/>
              <a:t> </a:t>
            </a:r>
            <a:r>
              <a:rPr lang="en-US" sz="2400" dirty="0" smtClean="0"/>
              <a:t>Termination</a:t>
            </a:r>
            <a:r>
              <a:rPr lang="tr-TR" sz="2400" dirty="0" smtClean="0"/>
              <a:t> </a:t>
            </a:r>
            <a:r>
              <a:rPr lang="en-US" sz="2400" dirty="0" smtClean="0"/>
              <a:t> is generally recognized as the primary source of failed connections.</a:t>
            </a:r>
            <a:endParaRPr lang="tr-TR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400" dirty="0" smtClean="0"/>
              <a:t> </a:t>
            </a:r>
            <a:r>
              <a:rPr lang="en-US" sz="2400" dirty="0" smtClean="0"/>
              <a:t>You can </a:t>
            </a:r>
            <a:r>
              <a:rPr lang="en-US" sz="2400" b="1" i="1" u="sng" dirty="0" smtClean="0"/>
              <a:t>take precautions </a:t>
            </a:r>
            <a:r>
              <a:rPr lang="en-US" sz="2400" dirty="0" smtClean="0"/>
              <a:t>against oxidation but </a:t>
            </a:r>
            <a:r>
              <a:rPr lang="en-US" sz="2400" b="1" i="1" u="sng" dirty="0" smtClean="0"/>
              <a:t>not workmanship.</a:t>
            </a:r>
            <a:endParaRPr lang="tr-TR" sz="2400" b="1" i="1" u="sng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tr-TR" sz="2400" dirty="0" smtClean="0"/>
              <a:t> </a:t>
            </a:r>
            <a:r>
              <a:rPr lang="en-US" sz="2400" dirty="0" smtClean="0"/>
              <a:t>An faulty</a:t>
            </a:r>
            <a:r>
              <a:rPr lang="tr-TR" sz="2400" dirty="0" smtClean="0"/>
              <a:t> </a:t>
            </a:r>
            <a:r>
              <a:rPr lang="en-US" sz="2400" dirty="0" smtClean="0"/>
              <a:t>operation might</a:t>
            </a:r>
            <a:r>
              <a:rPr lang="tr-TR" sz="2400" dirty="0" smtClean="0"/>
              <a:t> </a:t>
            </a:r>
            <a:r>
              <a:rPr lang="en-US" sz="2400" dirty="0" smtClean="0"/>
              <a:t>even cause a fire.</a:t>
            </a:r>
            <a:endParaRPr lang="tr-TR" sz="2400" dirty="0" smtClean="0"/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tr-TR" sz="4000" b="1" i="1" dirty="0" smtClean="0"/>
              <a:t>              “</a:t>
            </a:r>
            <a:r>
              <a:rPr lang="en-US" sz="4000" b="1" i="1" dirty="0" smtClean="0">
                <a:solidFill>
                  <a:srgbClr val="FF0000"/>
                </a:solidFill>
              </a:rPr>
              <a:t>Follow</a:t>
            </a:r>
            <a:r>
              <a:rPr lang="tr-TR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smtClean="0">
                <a:solidFill>
                  <a:srgbClr val="FF0000"/>
                </a:solidFill>
              </a:rPr>
              <a:t>the</a:t>
            </a:r>
            <a:r>
              <a:rPr lang="tr-TR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smtClean="0">
                <a:solidFill>
                  <a:srgbClr val="FF0000"/>
                </a:solidFill>
              </a:rPr>
              <a:t>guidelines</a:t>
            </a:r>
            <a:r>
              <a:rPr lang="tr-TR" sz="4000" b="1" i="1" dirty="0" smtClean="0">
                <a:solidFill>
                  <a:srgbClr val="FF0000"/>
                </a:solidFill>
              </a:rPr>
              <a:t>!!!</a:t>
            </a:r>
            <a:r>
              <a:rPr lang="tr-TR" sz="4000" b="1" i="1" dirty="0" smtClean="0"/>
              <a:t>”</a:t>
            </a:r>
            <a:endParaRPr lang="en-US" sz="40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1142976" y="428605"/>
            <a:ext cx="6929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Connection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Termination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Crimping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428596" y="1302237"/>
            <a:ext cx="16430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ts val="600"/>
              </a:spcBef>
              <a:spcAft>
                <a:spcPts val="600"/>
              </a:spcAft>
            </a:pPr>
            <a:r>
              <a:rPr lang="en-US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Oxidation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0" y="1840704"/>
            <a:ext cx="857252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V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ery fast a thin layer of Aluminum Oxide (Al</a:t>
            </a:r>
            <a:r>
              <a:rPr lang="en-US" sz="2000" baseline="-25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 forms) on the surface. Al</a:t>
            </a:r>
            <a:r>
              <a:rPr lang="en-US" sz="2000" baseline="-25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 is one of the </a:t>
            </a:r>
            <a:r>
              <a:rPr lang="en-US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hardest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and </a:t>
            </a:r>
            <a:r>
              <a:rPr lang="en-US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brittle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materials known and acts as an electrical insulator.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This layer can reach 4nm thickness (increasing with time)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Resistivity 10^12 </a:t>
            </a:r>
            <a:r>
              <a:rPr lang="en-US" sz="2000" dirty="0" smtClean="0">
                <a:solidFill>
                  <a:srgbClr val="0D0D0D"/>
                </a:solidFill>
                <a:latin typeface="Arial"/>
                <a:ea typeface="Calibri" pitchFamily="34" charset="0"/>
                <a:cs typeface="Arial"/>
              </a:rPr>
              <a:t>Ω 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 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Dielectric Strength 35 MV/m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Theoretical Surface Resistance </a:t>
            </a:r>
            <a:r>
              <a:rPr lang="en-US" sz="2000" dirty="0" smtClean="0">
                <a:solidFill>
                  <a:srgbClr val="0D0D0D"/>
                </a:solidFill>
                <a:latin typeface="Calibri"/>
                <a:ea typeface="Calibri" pitchFamily="34" charset="0"/>
                <a:cs typeface="Times New Roman" pitchFamily="18" charset="0"/>
              </a:rPr>
              <a:t>≈ 4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k</a:t>
            </a:r>
            <a:r>
              <a:rPr lang="en-US" sz="2000" dirty="0" smtClean="0">
                <a:solidFill>
                  <a:srgbClr val="0D0D0D"/>
                </a:solidFill>
                <a:latin typeface="Arial"/>
                <a:ea typeface="Calibri" pitchFamily="34" charset="0"/>
                <a:cs typeface="Arial"/>
              </a:rPr>
              <a:t>Ω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en-US" sz="2000" baseline="30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</a:p>
          <a:p>
            <a:pPr lvl="0" fontAlgn="base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Breakdown Voltage for contacts </a:t>
            </a:r>
            <a:r>
              <a:rPr lang="en-US" sz="2000" dirty="0" smtClean="0">
                <a:solidFill>
                  <a:srgbClr val="0D0D0D"/>
                </a:solidFill>
                <a:ea typeface="Calibri" pitchFamily="34" charset="0"/>
                <a:cs typeface="Times New Roman" pitchFamily="18" charset="0"/>
              </a:rPr>
              <a:t>≈ 0,14 V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D0D0D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b="1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?_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Power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Application (&gt;100 Volt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):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0D0D0D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??</a:t>
            </a:r>
            <a:r>
              <a:rPr lang="tr-TR" sz="2000" b="1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_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Automobile 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Application (=10 Volt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):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tr-TR" sz="2000" b="1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???_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Communication</a:t>
            </a:r>
            <a:r>
              <a:rPr lang="en-US" sz="2000" dirty="0" err="1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&amp;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Signal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(&lt;1 Volt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):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3" descr="C:\Users\Selman\Desktop\Sunum için Şeffaf Ürünler\Untitled-24.png"/>
          <p:cNvPicPr>
            <a:picLocks noChangeAspect="1" noChangeArrowheads="1"/>
          </p:cNvPicPr>
          <p:nvPr/>
        </p:nvPicPr>
        <p:blipFill>
          <a:blip r:embed="rId4"/>
          <a:srcRect l="22318"/>
          <a:stretch>
            <a:fillRect/>
          </a:stretch>
        </p:blipFill>
        <p:spPr bwMode="auto">
          <a:xfrm rot="9600000">
            <a:off x="6253387" y="4152929"/>
            <a:ext cx="3699620" cy="1711861"/>
          </a:xfrm>
          <a:prstGeom prst="rect">
            <a:avLst/>
          </a:prstGeom>
          <a:noFill/>
        </p:spPr>
      </p:pic>
      <p:pic>
        <p:nvPicPr>
          <p:cNvPr id="2051" name="Picture 3" descr="D:\Dağıtım\Web Sitesi&amp;Katalog&amp;Broşür Çalışmaları\Sunum için Şeffaf Ürünler\Untitled-3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600000">
            <a:off x="5309150" y="2915618"/>
            <a:ext cx="4762500" cy="1390650"/>
          </a:xfrm>
          <a:prstGeom prst="rect">
            <a:avLst/>
          </a:prstGeom>
          <a:noFill/>
        </p:spPr>
      </p:pic>
      <p:sp>
        <p:nvSpPr>
          <p:cNvPr id="9" name="8 Dikdörtgen"/>
          <p:cNvSpPr/>
          <p:nvPr/>
        </p:nvSpPr>
        <p:spPr>
          <a:xfrm>
            <a:off x="2071670" y="6286520"/>
            <a:ext cx="2527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Source: Prof. Dr.-</a:t>
            </a:r>
            <a:r>
              <a:rPr lang="en-US" sz="1200" dirty="0" err="1" smtClean="0"/>
              <a:t>Ing</a:t>
            </a:r>
            <a:r>
              <a:rPr lang="en-US" sz="1200" dirty="0" smtClean="0"/>
              <a:t>. Hans-Dieter </a:t>
            </a:r>
            <a:r>
              <a:rPr lang="en-US" sz="1200" dirty="0" err="1" smtClean="0"/>
              <a:t>Ließ</a:t>
            </a:r>
            <a:endParaRPr lang="en-US" sz="1200" dirty="0" smtClean="0"/>
          </a:p>
          <a:p>
            <a:r>
              <a:rPr lang="en-US" sz="1200" dirty="0" err="1" smtClean="0"/>
              <a:t>Bundeswehr</a:t>
            </a:r>
            <a:r>
              <a:rPr lang="en-US" sz="1200" dirty="0" smtClean="0"/>
              <a:t> University Munich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:\Users\Selman\Desktop\Adsız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4157416"/>
            <a:ext cx="3881441" cy="2700608"/>
          </a:xfrm>
          <a:prstGeom prst="rect">
            <a:avLst/>
          </a:prstGeom>
          <a:noFill/>
        </p:spPr>
      </p:pic>
      <p:grpSp>
        <p:nvGrpSpPr>
          <p:cNvPr id="2" name="42 Grup"/>
          <p:cNvGrpSpPr/>
          <p:nvPr/>
        </p:nvGrpSpPr>
        <p:grpSpPr>
          <a:xfrm>
            <a:off x="5857884" y="4214818"/>
            <a:ext cx="3286116" cy="2035189"/>
            <a:chOff x="5691553" y="3786190"/>
            <a:chExt cx="3452447" cy="2051995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91553" y="3786190"/>
              <a:ext cx="3452447" cy="1857388"/>
            </a:xfrm>
            <a:prstGeom prst="rect">
              <a:avLst/>
            </a:prstGeom>
            <a:noFill/>
          </p:spPr>
        </p:pic>
        <p:sp>
          <p:nvSpPr>
            <p:cNvPr id="42" name="41 Metin kutusu"/>
            <p:cNvSpPr txBox="1"/>
            <p:nvPr/>
          </p:nvSpPr>
          <p:spPr>
            <a:xfrm>
              <a:off x="8018225" y="5574415"/>
              <a:ext cx="1125775" cy="26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r-TR" sz="1100" dirty="0" err="1" smtClean="0"/>
                <a:t>Photo</a:t>
              </a:r>
              <a:r>
                <a:rPr lang="tr-TR" sz="1100" dirty="0" smtClean="0"/>
                <a:t>: </a:t>
              </a:r>
              <a:r>
                <a:rPr lang="tr-TR" sz="1100" dirty="0" err="1" smtClean="0"/>
                <a:t>Klauke</a:t>
              </a:r>
              <a:endParaRPr lang="en-US" sz="1100" dirty="0"/>
            </a:p>
          </p:txBody>
        </p:sp>
      </p:grpSp>
      <p:sp>
        <p:nvSpPr>
          <p:cNvPr id="6" name="5 Dikdörtgen"/>
          <p:cNvSpPr/>
          <p:nvPr/>
        </p:nvSpPr>
        <p:spPr>
          <a:xfrm>
            <a:off x="1142976" y="428605"/>
            <a:ext cx="6929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Connection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Termination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Crimping</a:t>
            </a:r>
          </a:p>
        </p:txBody>
      </p:sp>
      <p:pic>
        <p:nvPicPr>
          <p:cNvPr id="7" name="Picture 2" descr="C:\Users\Selman\Desktop\sahra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428596" y="1302237"/>
            <a:ext cx="22860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ts val="600"/>
              </a:spcBef>
              <a:spcAft>
                <a:spcPts val="600"/>
              </a:spcAft>
            </a:pPr>
            <a:r>
              <a:rPr lang="en-US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Corrosion</a:t>
            </a:r>
          </a:p>
        </p:txBody>
      </p:sp>
      <p:sp>
        <p:nvSpPr>
          <p:cNvPr id="40" name="39 Dikdörtgen"/>
          <p:cNvSpPr/>
          <p:nvPr/>
        </p:nvSpPr>
        <p:spPr>
          <a:xfrm>
            <a:off x="2786050" y="1714488"/>
            <a:ext cx="6000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i="1" u="sng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inherent tendency</a:t>
            </a:r>
            <a:r>
              <a:rPr lang="tr-TR" sz="2000" b="1" i="1" u="sng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 </a:t>
            </a:r>
            <a:r>
              <a:rPr lang="en-US" sz="2000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to revert from a processed, metallic state to their natural state</a:t>
            </a:r>
            <a:r>
              <a:rPr lang="tr-TR" sz="2000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, </a:t>
            </a:r>
            <a:r>
              <a:rPr lang="en-US" sz="2000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“</a:t>
            </a:r>
            <a:r>
              <a:rPr lang="tr-TR" sz="2000" b="1" i="1" u="sng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O</a:t>
            </a:r>
            <a:r>
              <a:rPr lang="en-US" sz="2000" b="1" i="1" u="sng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re</a:t>
            </a:r>
            <a:r>
              <a:rPr lang="en-US" sz="2000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”.</a:t>
            </a:r>
            <a:r>
              <a:rPr lang="tr-TR" sz="2000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 </a:t>
            </a:r>
            <a:endParaRPr lang="en-US" sz="2000" dirty="0"/>
          </a:p>
        </p:txBody>
      </p:sp>
      <p:sp>
        <p:nvSpPr>
          <p:cNvPr id="44" name="43 Dikdörtgen"/>
          <p:cNvSpPr/>
          <p:nvPr/>
        </p:nvSpPr>
        <p:spPr>
          <a:xfrm>
            <a:off x="3000364" y="3357562"/>
            <a:ext cx="3071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Oxidation</a:t>
            </a:r>
            <a:r>
              <a:rPr lang="tr-TR" sz="2000" b="1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 </a:t>
            </a:r>
          </a:p>
          <a:p>
            <a:pPr algn="just"/>
            <a:r>
              <a:rPr lang="en-US" sz="2000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Contact</a:t>
            </a:r>
            <a:r>
              <a:rPr lang="tr-TR" sz="2000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 w</a:t>
            </a:r>
            <a:r>
              <a:rPr lang="en-US" sz="2000" dirty="0" err="1" smtClean="0">
                <a:solidFill>
                  <a:srgbClr val="0D0D0D"/>
                </a:solidFill>
                <a:ea typeface="Calibri" pitchFamily="34" charset="0"/>
                <a:cs typeface="Courier"/>
              </a:rPr>
              <a:t>ith</a:t>
            </a:r>
            <a:r>
              <a:rPr lang="en-US" sz="2000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 Oxygen</a:t>
            </a:r>
            <a:r>
              <a:rPr lang="tr-TR" sz="2000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 </a:t>
            </a:r>
            <a:r>
              <a:rPr lang="tr-TR" sz="2000" dirty="0" err="1" smtClean="0">
                <a:solidFill>
                  <a:srgbClr val="0D0D0D"/>
                </a:solidFill>
                <a:ea typeface="Calibri" pitchFamily="34" charset="0"/>
                <a:cs typeface="Courier"/>
              </a:rPr>
              <a:t>or</a:t>
            </a:r>
            <a:r>
              <a:rPr lang="tr-TR" sz="2000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 </a:t>
            </a:r>
            <a:r>
              <a:rPr lang="en-US" sz="2000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Air</a:t>
            </a:r>
            <a:endParaRPr lang="en-US" sz="2000" dirty="0"/>
          </a:p>
        </p:txBody>
      </p:sp>
      <p:sp>
        <p:nvSpPr>
          <p:cNvPr id="45" name="44 Dikdörtgen"/>
          <p:cNvSpPr/>
          <p:nvPr/>
        </p:nvSpPr>
        <p:spPr>
          <a:xfrm>
            <a:off x="3000364" y="2643182"/>
            <a:ext cx="42148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Corrosion (</a:t>
            </a:r>
            <a:r>
              <a:rPr lang="en-US" sz="2000" b="1" dirty="0" err="1" smtClean="0">
                <a:solidFill>
                  <a:srgbClr val="0D0D0D"/>
                </a:solidFill>
                <a:ea typeface="Calibri" pitchFamily="34" charset="0"/>
                <a:cs typeface="Courier"/>
              </a:rPr>
              <a:t>Galvanic_Electrochemical</a:t>
            </a:r>
            <a:r>
              <a:rPr lang="en-US" sz="2000" b="1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)</a:t>
            </a:r>
          </a:p>
          <a:p>
            <a:pPr algn="just"/>
            <a:r>
              <a:rPr lang="en-US" sz="2000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Contact with Salt Water or </a:t>
            </a:r>
            <a:r>
              <a:rPr lang="en-US" sz="2000" dirty="0" smtClean="0">
                <a:solidFill>
                  <a:srgbClr val="0D0D0D"/>
                </a:solidFill>
              </a:rPr>
              <a:t>Moisture</a:t>
            </a:r>
          </a:p>
        </p:txBody>
      </p:sp>
      <p:sp>
        <p:nvSpPr>
          <p:cNvPr id="46" name="45 Şeritli Sağ Ok"/>
          <p:cNvSpPr/>
          <p:nvPr/>
        </p:nvSpPr>
        <p:spPr>
          <a:xfrm>
            <a:off x="7000892" y="2714620"/>
            <a:ext cx="428628" cy="500066"/>
          </a:xfrm>
          <a:prstGeom prst="stripedRightArrow">
            <a:avLst>
              <a:gd name="adj1" fmla="val 33333"/>
              <a:gd name="adj2" fmla="val 4111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47 Dikdörtgen"/>
          <p:cNvSpPr/>
          <p:nvPr/>
        </p:nvSpPr>
        <p:spPr>
          <a:xfrm>
            <a:off x="7500958" y="2714620"/>
            <a:ext cx="15001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Bauxite</a:t>
            </a:r>
            <a:r>
              <a:rPr lang="tr-TR" sz="2000" b="1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 </a:t>
            </a:r>
            <a:r>
              <a:rPr lang="tr-TR" sz="2000" b="1" dirty="0" err="1" smtClean="0">
                <a:solidFill>
                  <a:srgbClr val="0D0D0D"/>
                </a:solidFill>
                <a:ea typeface="Calibri" pitchFamily="34" charset="0"/>
                <a:cs typeface="Courier"/>
              </a:rPr>
              <a:t>Ore</a:t>
            </a:r>
            <a:endParaRPr lang="en-US" sz="2000" dirty="0"/>
          </a:p>
        </p:txBody>
      </p:sp>
      <p:sp>
        <p:nvSpPr>
          <p:cNvPr id="49" name="48 Şeritli Sağ Ok"/>
          <p:cNvSpPr/>
          <p:nvPr/>
        </p:nvSpPr>
        <p:spPr>
          <a:xfrm>
            <a:off x="6357950" y="3500438"/>
            <a:ext cx="428628" cy="500066"/>
          </a:xfrm>
          <a:prstGeom prst="stripedRightArrow">
            <a:avLst>
              <a:gd name="adj1" fmla="val 33333"/>
              <a:gd name="adj2" fmla="val 4111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49 Dikdörtgen"/>
          <p:cNvSpPr/>
          <p:nvPr/>
        </p:nvSpPr>
        <p:spPr>
          <a:xfrm>
            <a:off x="6929454" y="3571876"/>
            <a:ext cx="10715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b="1" dirty="0" err="1" smtClean="0">
                <a:solidFill>
                  <a:srgbClr val="0D0D0D"/>
                </a:solidFill>
                <a:ea typeface="Calibri" pitchFamily="34" charset="0"/>
                <a:cs typeface="Courier"/>
              </a:rPr>
              <a:t>Alumina</a:t>
            </a:r>
            <a:endParaRPr lang="en-US" sz="2000" dirty="0"/>
          </a:p>
        </p:txBody>
      </p:sp>
      <p:grpSp>
        <p:nvGrpSpPr>
          <p:cNvPr id="3" name="23 Grup"/>
          <p:cNvGrpSpPr/>
          <p:nvPr/>
        </p:nvGrpSpPr>
        <p:grpSpPr>
          <a:xfrm>
            <a:off x="214282" y="1928802"/>
            <a:ext cx="2643206" cy="3970318"/>
            <a:chOff x="214282" y="2000240"/>
            <a:chExt cx="2643206" cy="3970318"/>
          </a:xfrm>
        </p:grpSpPr>
        <p:grpSp>
          <p:nvGrpSpPr>
            <p:cNvPr id="4" name="37 Grup"/>
            <p:cNvGrpSpPr/>
            <p:nvPr/>
          </p:nvGrpSpPr>
          <p:grpSpPr>
            <a:xfrm>
              <a:off x="214282" y="2000240"/>
              <a:ext cx="2643206" cy="3970318"/>
              <a:chOff x="214282" y="1785926"/>
              <a:chExt cx="2643206" cy="3970318"/>
            </a:xfrm>
          </p:grpSpPr>
          <p:sp>
            <p:nvSpPr>
              <p:cNvPr id="10" name="9 Dikdörtgen"/>
              <p:cNvSpPr/>
              <p:nvPr/>
            </p:nvSpPr>
            <p:spPr>
              <a:xfrm>
                <a:off x="214282" y="1785926"/>
                <a:ext cx="2214578" cy="39703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/>
                  <a:t>Aluminium</a:t>
                </a:r>
              </a:p>
              <a:p>
                <a:pPr algn="ctr"/>
                <a:endParaRPr lang="en-US" b="1" dirty="0" smtClean="0"/>
              </a:p>
              <a:p>
                <a:pPr algn="ctr"/>
                <a:r>
                  <a:rPr lang="en-US" dirty="0" smtClean="0"/>
                  <a:t>Bauxite Ore</a:t>
                </a:r>
              </a:p>
              <a:p>
                <a:pPr algn="ctr"/>
                <a:r>
                  <a:rPr lang="en-US" dirty="0" smtClean="0"/>
                  <a:t>Aluminium Hydroxide</a:t>
                </a:r>
              </a:p>
              <a:p>
                <a:pPr algn="ctr"/>
                <a:r>
                  <a:rPr lang="en-US" dirty="0" smtClean="0"/>
                  <a:t>(Al(OH)</a:t>
                </a:r>
                <a:r>
                  <a:rPr lang="en-US" baseline="-25000" dirty="0" smtClean="0"/>
                  <a:t>3</a:t>
                </a:r>
                <a:r>
                  <a:rPr lang="en-US" dirty="0" smtClean="0"/>
                  <a:t>)</a:t>
                </a:r>
              </a:p>
              <a:p>
                <a:pPr algn="ctr"/>
                <a:endParaRPr lang="en-US" dirty="0" smtClean="0"/>
              </a:p>
              <a:p>
                <a:pPr algn="ctr"/>
                <a:r>
                  <a:rPr lang="en-US" dirty="0" smtClean="0"/>
                  <a:t>Alumina</a:t>
                </a:r>
              </a:p>
              <a:p>
                <a:pPr algn="ctr"/>
                <a:r>
                  <a:rPr lang="en-US" dirty="0" smtClean="0"/>
                  <a:t>Aluminium Oxide</a:t>
                </a:r>
              </a:p>
              <a:p>
                <a:pPr algn="ctr"/>
                <a:r>
                  <a:rPr lang="en-US" dirty="0" smtClean="0"/>
                  <a:t>(Al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O</a:t>
                </a:r>
                <a:r>
                  <a:rPr lang="en-US" baseline="-25000" dirty="0" smtClean="0"/>
                  <a:t>3</a:t>
                </a:r>
                <a:r>
                  <a:rPr lang="en-US" dirty="0" smtClean="0"/>
                  <a:t>)</a:t>
                </a:r>
              </a:p>
              <a:p>
                <a:pPr algn="ctr"/>
                <a:endParaRPr lang="en-US" dirty="0" smtClean="0"/>
              </a:p>
              <a:p>
                <a:pPr algn="ctr"/>
                <a:r>
                  <a:rPr lang="en-US" b="1" dirty="0" smtClean="0"/>
                  <a:t>Aluminium</a:t>
                </a:r>
              </a:p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</p:txBody>
          </p:sp>
          <p:sp>
            <p:nvSpPr>
              <p:cNvPr id="16" name="15 Şeritli Sağ Ok"/>
              <p:cNvSpPr/>
              <p:nvPr/>
            </p:nvSpPr>
            <p:spPr>
              <a:xfrm rot="5400000">
                <a:off x="1000100" y="2071678"/>
                <a:ext cx="285752" cy="285752"/>
              </a:xfrm>
              <a:prstGeom prst="stripedRightArrow">
                <a:avLst>
                  <a:gd name="adj1" fmla="val 33333"/>
                  <a:gd name="adj2" fmla="val 4111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17 Şeritli Sağ Ok"/>
              <p:cNvSpPr/>
              <p:nvPr/>
            </p:nvSpPr>
            <p:spPr>
              <a:xfrm rot="5400000">
                <a:off x="1142976" y="3214686"/>
                <a:ext cx="285752" cy="285752"/>
              </a:xfrm>
              <a:prstGeom prst="stripedRightArrow">
                <a:avLst>
                  <a:gd name="adj1" fmla="val 33333"/>
                  <a:gd name="adj2" fmla="val 4111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18 Şeritli Sağ Ok"/>
              <p:cNvSpPr/>
              <p:nvPr/>
            </p:nvSpPr>
            <p:spPr>
              <a:xfrm rot="5400000">
                <a:off x="1142976" y="4286256"/>
                <a:ext cx="285752" cy="285752"/>
              </a:xfrm>
              <a:prstGeom prst="stripedRightArrow">
                <a:avLst>
                  <a:gd name="adj1" fmla="val 33333"/>
                  <a:gd name="adj2" fmla="val 4111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36 Yukarı Bükülü Ok"/>
              <p:cNvSpPr/>
              <p:nvPr/>
            </p:nvSpPr>
            <p:spPr>
              <a:xfrm rot="16200000">
                <a:off x="1393009" y="3178967"/>
                <a:ext cx="2357454" cy="571504"/>
              </a:xfrm>
              <a:prstGeom prst="curvedUpArrow">
                <a:avLst>
                  <a:gd name="adj1" fmla="val 43551"/>
                  <a:gd name="adj2" fmla="val 95544"/>
                  <a:gd name="adj3" fmla="val 57549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22 Şeritli Sağ Ok"/>
            <p:cNvSpPr/>
            <p:nvPr/>
          </p:nvSpPr>
          <p:spPr>
            <a:xfrm rot="5400000">
              <a:off x="1357290" y="2285992"/>
              <a:ext cx="285752" cy="285752"/>
            </a:xfrm>
            <a:prstGeom prst="stripedRightArrow">
              <a:avLst>
                <a:gd name="adj1" fmla="val 33333"/>
                <a:gd name="adj2" fmla="val 41112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1142976" y="428605"/>
            <a:ext cx="6929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Connection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Termination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Crimping</a:t>
            </a:r>
          </a:p>
        </p:txBody>
      </p:sp>
      <p:pic>
        <p:nvPicPr>
          <p:cNvPr id="7" name="Picture 2" descr="C:\Users\Selman\Desktop\sahra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28596" y="1302237"/>
            <a:ext cx="62151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ts val="600"/>
              </a:spcBef>
              <a:spcAft>
                <a:spcPts val="600"/>
              </a:spcAft>
            </a:pPr>
            <a:r>
              <a:rPr lang="en-US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Creep</a:t>
            </a:r>
            <a:r>
              <a:rPr lang="tr-TR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&amp;</a:t>
            </a:r>
            <a:r>
              <a:rPr lang="en-US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Cold</a:t>
            </a:r>
            <a:r>
              <a:rPr lang="tr-TR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Flow</a:t>
            </a:r>
            <a:r>
              <a:rPr lang="tr-TR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&amp;</a:t>
            </a:r>
            <a:r>
              <a:rPr lang="en-US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Thermal</a:t>
            </a:r>
            <a:r>
              <a:rPr lang="tr-TR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Expansion</a:t>
            </a:r>
          </a:p>
        </p:txBody>
      </p:sp>
      <p:graphicFrame>
        <p:nvGraphicFramePr>
          <p:cNvPr id="13" name="12 Tablo"/>
          <p:cNvGraphicFramePr>
            <a:graphicFrameLocks noGrp="1"/>
          </p:cNvGraphicFramePr>
          <p:nvPr/>
        </p:nvGraphicFramePr>
        <p:xfrm>
          <a:off x="142844" y="2073276"/>
          <a:ext cx="3071834" cy="162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851"/>
                <a:gridCol w="602603"/>
                <a:gridCol w="714380"/>
              </a:tblGrid>
              <a:tr h="264152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noProof="0" dirty="0" smtClean="0">
                          <a:solidFill>
                            <a:schemeClr val="tx1"/>
                          </a:solidFill>
                        </a:rPr>
                        <a:t>Assumption</a:t>
                      </a:r>
                      <a:endParaRPr lang="en-US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noProof="0" dirty="0" smtClean="0">
                          <a:solidFill>
                            <a:schemeClr val="tx1"/>
                          </a:solidFill>
                        </a:rPr>
                        <a:t>Cross-Section</a:t>
                      </a:r>
                      <a:endParaRPr lang="en-US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4510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tr-TR" sz="1600" b="0" noProof="0" dirty="0" smtClean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en-US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0" dirty="0" smtClean="0">
                          <a:solidFill>
                            <a:schemeClr val="tx1"/>
                          </a:solidFill>
                        </a:rPr>
                        <a:t>Al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 smtClean="0">
                          <a:solidFill>
                            <a:schemeClr val="tx1"/>
                          </a:solidFill>
                        </a:rPr>
                        <a:t>Equal</a:t>
                      </a:r>
                      <a:r>
                        <a:rPr lang="tr-TR" sz="1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noProof="0" dirty="0" smtClean="0">
                          <a:solidFill>
                            <a:schemeClr val="tx1"/>
                          </a:solidFill>
                        </a:rPr>
                        <a:t>Conductivity</a:t>
                      </a:r>
                      <a:endParaRPr lang="en-US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0" dirty="0" smtClean="0">
                          <a:solidFill>
                            <a:schemeClr val="tx1"/>
                          </a:solidFill>
                        </a:rPr>
                        <a:t>1,00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0" dirty="0" smtClean="0">
                          <a:solidFill>
                            <a:schemeClr val="tx1"/>
                          </a:solidFill>
                        </a:rPr>
                        <a:t>1,60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 smtClean="0">
                          <a:solidFill>
                            <a:schemeClr val="tx1"/>
                          </a:solidFill>
                        </a:rPr>
                        <a:t>Equal</a:t>
                      </a:r>
                      <a:r>
                        <a:rPr lang="tr-TR" sz="1600" b="0" noProof="0" dirty="0" smtClean="0">
                          <a:solidFill>
                            <a:schemeClr val="tx1"/>
                          </a:solidFill>
                        </a:rPr>
                        <a:t>                       </a:t>
                      </a:r>
                      <a:r>
                        <a:rPr lang="en-US" sz="1600" b="0" noProof="0" dirty="0" smtClean="0">
                          <a:solidFill>
                            <a:schemeClr val="tx1"/>
                          </a:solidFill>
                        </a:rPr>
                        <a:t>Thermal</a:t>
                      </a:r>
                      <a:r>
                        <a:rPr lang="tr-TR" sz="1600" b="0" noProof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noProof="0" dirty="0" smtClean="0">
                          <a:solidFill>
                            <a:schemeClr val="tx1"/>
                          </a:solidFill>
                        </a:rPr>
                        <a:t>Expansion</a:t>
                      </a:r>
                      <a:endParaRPr lang="en-US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0" dirty="0" smtClean="0">
                          <a:solidFill>
                            <a:schemeClr val="tx1"/>
                          </a:solidFill>
                        </a:rPr>
                        <a:t>1,00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0" dirty="0" smtClean="0">
                          <a:solidFill>
                            <a:schemeClr val="tx1"/>
                          </a:solidFill>
                        </a:rPr>
                        <a:t>1,40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16 Dikdörtgen"/>
          <p:cNvSpPr/>
          <p:nvPr/>
        </p:nvSpPr>
        <p:spPr>
          <a:xfrm>
            <a:off x="3214678" y="2000240"/>
            <a:ext cx="592932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To</a:t>
            </a:r>
            <a:r>
              <a:rPr lang="tr-TR" sz="2000" b="1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 </a:t>
            </a:r>
            <a:r>
              <a:rPr lang="en-US" sz="2000" b="1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prevent</a:t>
            </a:r>
            <a:r>
              <a:rPr lang="tr-TR" sz="2000" b="1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 </a:t>
            </a:r>
            <a:r>
              <a:rPr lang="en-US" sz="2000" b="1" dirty="0" err="1" smtClean="0">
                <a:solidFill>
                  <a:srgbClr val="0D0D0D"/>
                </a:solidFill>
                <a:ea typeface="Calibri" pitchFamily="34" charset="0"/>
                <a:cs typeface="Courier"/>
              </a:rPr>
              <a:t>Creep</a:t>
            </a:r>
            <a:r>
              <a:rPr lang="en-US" sz="2000" dirty="0" err="1" smtClean="0">
                <a:solidFill>
                  <a:srgbClr val="0D0D0D"/>
                </a:solidFill>
                <a:ea typeface="Calibri" pitchFamily="34" charset="0"/>
                <a:cs typeface="Courier"/>
              </a:rPr>
              <a:t>&amp;</a:t>
            </a:r>
            <a:r>
              <a:rPr lang="en-US" sz="2000" b="1" dirty="0" err="1" smtClean="0">
                <a:solidFill>
                  <a:srgbClr val="0D0D0D"/>
                </a:solidFill>
                <a:ea typeface="Calibri" pitchFamily="34" charset="0"/>
                <a:cs typeface="Courier"/>
              </a:rPr>
              <a:t>Cold</a:t>
            </a:r>
            <a:r>
              <a:rPr lang="tr-TR" sz="2000" b="1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 </a:t>
            </a:r>
            <a:r>
              <a:rPr lang="en-US" sz="2000" b="1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Flow</a:t>
            </a:r>
            <a:r>
              <a:rPr lang="tr-TR" sz="2000" b="1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 in </a:t>
            </a:r>
            <a:r>
              <a:rPr lang="en-US" sz="2000" b="1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the</a:t>
            </a:r>
            <a:r>
              <a:rPr lang="tr-TR" sz="2000" b="1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 </a:t>
            </a:r>
            <a:r>
              <a:rPr lang="en-US" sz="2000" b="1" dirty="0" smtClean="0">
                <a:solidFill>
                  <a:srgbClr val="0D0D0D"/>
                </a:solidFill>
                <a:ea typeface="Calibri" pitchFamily="34" charset="0"/>
                <a:cs typeface="Courier"/>
              </a:rPr>
              <a:t>Conductor</a:t>
            </a:r>
            <a:endParaRPr lang="tr-TR" sz="2000" b="1" dirty="0" smtClean="0">
              <a:solidFill>
                <a:srgbClr val="0D0D0D"/>
              </a:solidFill>
              <a:ea typeface="Calibri" pitchFamily="34" charset="0"/>
              <a:cs typeface="Courier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Correct</a:t>
            </a:r>
            <a:r>
              <a:rPr lang="tr-TR" sz="2000" dirty="0" smtClean="0">
                <a:solidFill>
                  <a:srgbClr val="0D0D0D"/>
                </a:solidFill>
              </a:rPr>
              <a:t> A</a:t>
            </a:r>
            <a:r>
              <a:rPr lang="en-US" sz="2000" dirty="0" err="1" smtClean="0">
                <a:solidFill>
                  <a:srgbClr val="0D0D0D"/>
                </a:solidFill>
              </a:rPr>
              <a:t>lloy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Composition</a:t>
            </a:r>
            <a:r>
              <a:rPr lang="tr-TR" sz="2000" dirty="0" smtClean="0">
                <a:solidFill>
                  <a:srgbClr val="0D0D0D"/>
                </a:solidFill>
              </a:rPr>
              <a:t> - M</a:t>
            </a:r>
            <a:r>
              <a:rPr lang="en-US" sz="2000" dirty="0" err="1" smtClean="0">
                <a:solidFill>
                  <a:srgbClr val="0D0D0D"/>
                </a:solidFill>
              </a:rPr>
              <a:t>otion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Type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Matchup</a:t>
            </a:r>
            <a:r>
              <a:rPr lang="tr-TR" sz="2000" dirty="0" smtClean="0">
                <a:solidFill>
                  <a:srgbClr val="0D0D0D"/>
                </a:solidFill>
              </a:rPr>
              <a:t> (i.e 6mm</a:t>
            </a:r>
            <a:r>
              <a:rPr lang="tr-TR" sz="2000" baseline="30000" dirty="0" smtClean="0">
                <a:solidFill>
                  <a:srgbClr val="0D0D0D"/>
                </a:solidFill>
              </a:rPr>
              <a:t>2</a:t>
            </a:r>
            <a:r>
              <a:rPr lang="tr-TR" sz="2000" dirty="0" smtClean="0">
                <a:solidFill>
                  <a:srgbClr val="0D0D0D"/>
                </a:solidFill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b="1" i="1" u="sng" dirty="0" smtClean="0">
                <a:solidFill>
                  <a:srgbClr val="0D0D0D"/>
                </a:solidFill>
              </a:rPr>
              <a:t>Correct</a:t>
            </a:r>
            <a:r>
              <a:rPr lang="tr-TR" sz="2000" b="1" i="1" u="sng" dirty="0" smtClean="0">
                <a:solidFill>
                  <a:srgbClr val="0D0D0D"/>
                </a:solidFill>
              </a:rPr>
              <a:t> </a:t>
            </a:r>
            <a:r>
              <a:rPr lang="en-US" sz="2000" b="1" i="1" u="sng" dirty="0" smtClean="0">
                <a:solidFill>
                  <a:srgbClr val="0D0D0D"/>
                </a:solidFill>
              </a:rPr>
              <a:t>Compression</a:t>
            </a:r>
            <a:r>
              <a:rPr lang="tr-TR" sz="2000" b="1" i="1" u="sng" dirty="0" smtClean="0">
                <a:solidFill>
                  <a:srgbClr val="0D0D0D"/>
                </a:solidFill>
              </a:rPr>
              <a:t> </a:t>
            </a:r>
            <a:r>
              <a:rPr lang="tr-TR" sz="2000" b="1" i="1" u="sng" dirty="0" err="1" smtClean="0">
                <a:solidFill>
                  <a:srgbClr val="0D0D0D"/>
                </a:solidFill>
              </a:rPr>
              <a:t>Lug</a:t>
            </a:r>
            <a:endParaRPr lang="tr-TR" sz="2000" b="1" i="1" u="sng" dirty="0" smtClean="0">
              <a:solidFill>
                <a:srgbClr val="0D0D0D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sz="2000" b="1" i="1" u="sng" dirty="0" smtClean="0">
                <a:solidFill>
                  <a:srgbClr val="0D0D0D"/>
                </a:solidFill>
              </a:rPr>
              <a:t> </a:t>
            </a:r>
            <a:r>
              <a:rPr lang="en-US" sz="2000" b="1" i="1" u="sng" dirty="0" smtClean="0">
                <a:solidFill>
                  <a:srgbClr val="0D0D0D"/>
                </a:solidFill>
              </a:rPr>
              <a:t>Compression</a:t>
            </a:r>
            <a:r>
              <a:rPr lang="tr-TR" sz="2000" b="1" i="1" u="sng" dirty="0" smtClean="0">
                <a:solidFill>
                  <a:srgbClr val="0D0D0D"/>
                </a:solidFill>
              </a:rPr>
              <a:t> </a:t>
            </a:r>
            <a:r>
              <a:rPr lang="en-US" sz="2000" b="1" i="1" u="sng" dirty="0" smtClean="0">
                <a:solidFill>
                  <a:srgbClr val="0D0D0D"/>
                </a:solidFill>
              </a:rPr>
              <a:t>Force</a:t>
            </a:r>
            <a:r>
              <a:rPr lang="tr-TR" sz="2000" b="1" i="1" u="sng" dirty="0" smtClean="0">
                <a:solidFill>
                  <a:srgbClr val="0D0D0D"/>
                </a:solidFill>
              </a:rPr>
              <a:t>; </a:t>
            </a:r>
            <a:r>
              <a:rPr lang="en-US" sz="2000" b="1" i="1" u="sng" dirty="0" smtClean="0">
                <a:solidFill>
                  <a:srgbClr val="0D0D0D"/>
                </a:solidFill>
              </a:rPr>
              <a:t>partial cold weld is preferred</a:t>
            </a:r>
            <a:r>
              <a:rPr lang="tr-TR" sz="2000" b="1" i="1" u="sng" dirty="0" smtClean="0">
                <a:solidFill>
                  <a:srgbClr val="0D0D0D"/>
                </a:solidFill>
              </a:rPr>
              <a:t>.</a:t>
            </a:r>
            <a:endParaRPr lang="tr-TR" sz="2000" dirty="0" smtClean="0">
              <a:solidFill>
                <a:srgbClr val="0D0D0D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b="1" i="1" u="sng" dirty="0" smtClean="0">
                <a:solidFill>
                  <a:srgbClr val="0D0D0D"/>
                </a:solidFill>
              </a:rPr>
              <a:t>Qualified</a:t>
            </a:r>
            <a:r>
              <a:rPr lang="tr-TR" sz="2000" b="1" i="1" u="sng" dirty="0" smtClean="0">
                <a:solidFill>
                  <a:srgbClr val="0D0D0D"/>
                </a:solidFill>
              </a:rPr>
              <a:t> </a:t>
            </a:r>
            <a:r>
              <a:rPr lang="en-US" sz="2000" b="1" i="1" u="sng" dirty="0" smtClean="0">
                <a:solidFill>
                  <a:srgbClr val="0D0D0D"/>
                </a:solidFill>
              </a:rPr>
              <a:t>Workmanship</a:t>
            </a:r>
            <a:endParaRPr lang="tr-TR" sz="2000" b="1" i="1" u="sng" dirty="0" smtClean="0">
              <a:solidFill>
                <a:srgbClr val="0D0D0D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Correct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Conductor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Stranding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-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Motion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Type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Matchup</a:t>
            </a:r>
            <a:endParaRPr lang="tr-TR" sz="2000" dirty="0" smtClean="0">
              <a:solidFill>
                <a:srgbClr val="0D0D0D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Consider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Installation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Factors</a:t>
            </a:r>
            <a:endParaRPr lang="tr-TR" sz="2000" dirty="0" smtClean="0">
              <a:solidFill>
                <a:srgbClr val="0D0D0D"/>
              </a:solidFill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 l="22694" t="38151" r="29136" b="49609"/>
          <a:stretch>
            <a:fillRect/>
          </a:stretch>
        </p:blipFill>
        <p:spPr bwMode="auto">
          <a:xfrm>
            <a:off x="642910" y="4051531"/>
            <a:ext cx="1643074" cy="234725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 l="29649" t="13151" r="18741" b="15755"/>
          <a:stretch>
            <a:fillRect/>
          </a:stretch>
        </p:blipFill>
        <p:spPr bwMode="auto">
          <a:xfrm>
            <a:off x="323840" y="4357694"/>
            <a:ext cx="2349166" cy="1819354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1142976" y="428605"/>
            <a:ext cx="6929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Connection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Termination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Crimping</a:t>
            </a:r>
          </a:p>
        </p:txBody>
      </p:sp>
      <p:pic>
        <p:nvPicPr>
          <p:cNvPr id="8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28596" y="1302237"/>
            <a:ext cx="33575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ts val="600"/>
              </a:spcBef>
              <a:spcAft>
                <a:spcPts val="600"/>
              </a:spcAft>
            </a:pPr>
            <a:r>
              <a:rPr lang="en-US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Fatigue</a:t>
            </a:r>
            <a:r>
              <a:rPr lang="tr-TR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Performance</a:t>
            </a:r>
            <a:endParaRPr lang="en-US" sz="2400" dirty="0" smtClean="0">
              <a:solidFill>
                <a:srgbClr val="0D0D0D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2" name="Picture 4" descr="D:\Dağıtım\Aluminium Flexible Cables\FlexwireE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3571876"/>
            <a:ext cx="2214578" cy="230685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053" name="Picture 5" descr="D:\Dağıtım\Aluminium Flexible Cables\FlexwireD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16" y="1264276"/>
            <a:ext cx="2215295" cy="23076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7" name="16 Dikdörtgen"/>
          <p:cNvSpPr/>
          <p:nvPr/>
        </p:nvSpPr>
        <p:spPr>
          <a:xfrm>
            <a:off x="0" y="3929066"/>
            <a:ext cx="69294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</a:t>
            </a:r>
            <a:r>
              <a:rPr lang="tr-TR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fixed</a:t>
            </a:r>
            <a:r>
              <a:rPr lang="tr-TR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installation</a:t>
            </a:r>
            <a:r>
              <a:rPr lang="tr-TR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</a:t>
            </a:r>
            <a:r>
              <a:rPr lang="en-US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</a:t>
            </a:r>
            <a:r>
              <a:rPr lang="tr-TR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If</a:t>
            </a:r>
            <a:r>
              <a:rPr lang="tr-TR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you make a good connection, no problem for small</a:t>
            </a:r>
            <a:r>
              <a:rPr lang="tr-TR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Mechanical</a:t>
            </a:r>
            <a:r>
              <a:rPr lang="tr-TR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Vibrations</a:t>
            </a:r>
            <a:r>
              <a:rPr lang="tr-TR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tr-TR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Electrical</a:t>
            </a:r>
            <a:r>
              <a:rPr lang="tr-TR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Load</a:t>
            </a:r>
            <a:r>
              <a:rPr lang="tr-TR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Cycles</a:t>
            </a:r>
            <a:r>
              <a:rPr lang="tr-TR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, i.e 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Automobiles</a:t>
            </a:r>
            <a:r>
              <a:rPr lang="tr-TR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2000" dirty="0"/>
          </a:p>
        </p:txBody>
      </p:sp>
      <p:sp>
        <p:nvSpPr>
          <p:cNvPr id="18" name="17 Dikdörtgen"/>
          <p:cNvSpPr/>
          <p:nvPr/>
        </p:nvSpPr>
        <p:spPr>
          <a:xfrm>
            <a:off x="0" y="1857364"/>
            <a:ext cx="67865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</a:t>
            </a:r>
            <a:r>
              <a:rPr lang="tr-TR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fixed</a:t>
            </a:r>
            <a:r>
              <a:rPr lang="tr-TR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installation</a:t>
            </a:r>
            <a:r>
              <a:rPr lang="tr-TR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</a:t>
            </a:r>
            <a:r>
              <a:rPr lang="en-US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Solid</a:t>
            </a:r>
            <a:r>
              <a:rPr lang="tr-TR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tr-TR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Stranded</a:t>
            </a:r>
            <a:r>
              <a:rPr lang="tr-TR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Conductors</a:t>
            </a:r>
            <a:r>
              <a:rPr lang="tr-TR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algn="just">
              <a:buFont typeface="Wingdings" pitchFamily="2" charset="2"/>
              <a:buChar char="ü"/>
            </a:pP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Correct</a:t>
            </a:r>
            <a:r>
              <a:rPr lang="tr-TR" sz="2000" dirty="0" smtClean="0">
                <a:solidFill>
                  <a:srgbClr val="0D0D0D"/>
                </a:solidFill>
              </a:rPr>
              <a:t>  </a:t>
            </a:r>
            <a:r>
              <a:rPr lang="en-US" sz="2000" dirty="0" smtClean="0">
                <a:solidFill>
                  <a:srgbClr val="0D0D0D"/>
                </a:solidFill>
              </a:rPr>
              <a:t>Conductor</a:t>
            </a:r>
            <a:r>
              <a:rPr lang="tr-TR" sz="2000" dirty="0" smtClean="0">
                <a:solidFill>
                  <a:srgbClr val="0D0D0D"/>
                </a:solidFill>
              </a:rPr>
              <a:t> - </a:t>
            </a:r>
            <a:r>
              <a:rPr lang="en-US" sz="2000" dirty="0" smtClean="0">
                <a:solidFill>
                  <a:srgbClr val="0D0D0D"/>
                </a:solidFill>
              </a:rPr>
              <a:t>Connector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Matchup</a:t>
            </a:r>
            <a:r>
              <a:rPr lang="tr-TR" sz="2000" dirty="0" smtClean="0">
                <a:solidFill>
                  <a:srgbClr val="0D0D0D"/>
                </a:solidFill>
              </a:rPr>
              <a:t> (RE ,SE ,RM, SM)</a:t>
            </a:r>
          </a:p>
          <a:p>
            <a:pPr algn="just">
              <a:buFont typeface="Wingdings" pitchFamily="2" charset="2"/>
              <a:buChar char="ü"/>
            </a:pP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Correct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Cross Section </a:t>
            </a:r>
            <a:r>
              <a:rPr lang="tr-TR" sz="2000" dirty="0" smtClean="0">
                <a:solidFill>
                  <a:srgbClr val="0D0D0D"/>
                </a:solidFill>
              </a:rPr>
              <a:t>- </a:t>
            </a:r>
            <a:r>
              <a:rPr lang="en-US" sz="2000" dirty="0" smtClean="0">
                <a:solidFill>
                  <a:srgbClr val="0D0D0D"/>
                </a:solidFill>
              </a:rPr>
              <a:t>Lug Selection</a:t>
            </a:r>
            <a:endParaRPr lang="tr-TR" sz="2000" dirty="0" smtClean="0">
              <a:solidFill>
                <a:srgbClr val="0D0D0D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Qualified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Workmanship</a:t>
            </a:r>
            <a:endParaRPr lang="tr-TR" sz="2000" dirty="0" smtClean="0">
              <a:solidFill>
                <a:srgbClr val="0D0D0D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Heat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shrinkable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Sleeve</a:t>
            </a:r>
            <a:r>
              <a:rPr lang="tr-TR" sz="2000" dirty="0" smtClean="0">
                <a:solidFill>
                  <a:srgbClr val="0D0D0D"/>
                </a:solidFill>
              </a:rPr>
              <a:t> on </a:t>
            </a:r>
            <a:r>
              <a:rPr lang="en-US" sz="2000" dirty="0" smtClean="0">
                <a:solidFill>
                  <a:srgbClr val="0D0D0D"/>
                </a:solidFill>
              </a:rPr>
              <a:t>both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insulation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and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connector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lug</a:t>
            </a:r>
            <a:endParaRPr lang="tr-TR" sz="2000" dirty="0" smtClean="0">
              <a:solidFill>
                <a:srgbClr val="0D0D0D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Consider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Environmental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Conditions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tr-TR" dirty="0" smtClean="0">
                <a:solidFill>
                  <a:srgbClr val="0D0D0D"/>
                </a:solidFill>
              </a:rPr>
              <a:t>(-40</a:t>
            </a:r>
            <a:r>
              <a:rPr lang="tr-TR" baseline="30000" dirty="0" smtClean="0">
                <a:solidFill>
                  <a:srgbClr val="0D0D0D"/>
                </a:solidFill>
              </a:rPr>
              <a:t>0</a:t>
            </a:r>
            <a:r>
              <a:rPr lang="tr-TR" dirty="0" smtClean="0">
                <a:solidFill>
                  <a:srgbClr val="0D0D0D"/>
                </a:solidFill>
              </a:rPr>
              <a:t>C…+40</a:t>
            </a:r>
            <a:r>
              <a:rPr lang="tr-TR" baseline="30000" dirty="0" smtClean="0">
                <a:solidFill>
                  <a:srgbClr val="0D0D0D"/>
                </a:solidFill>
              </a:rPr>
              <a:t>0</a:t>
            </a:r>
            <a:r>
              <a:rPr lang="tr-TR" dirty="0" smtClean="0">
                <a:solidFill>
                  <a:srgbClr val="0D0D0D"/>
                </a:solidFill>
              </a:rPr>
              <a:t>C, </a:t>
            </a:r>
            <a:r>
              <a:rPr lang="en-US" dirty="0" smtClean="0">
                <a:solidFill>
                  <a:srgbClr val="0D0D0D"/>
                </a:solidFill>
              </a:rPr>
              <a:t>Heavy</a:t>
            </a:r>
            <a:r>
              <a:rPr lang="tr-TR" dirty="0" smtClean="0">
                <a:solidFill>
                  <a:srgbClr val="0D0D0D"/>
                </a:solidFill>
              </a:rPr>
              <a:t> </a:t>
            </a:r>
            <a:r>
              <a:rPr lang="en-US" dirty="0" smtClean="0">
                <a:solidFill>
                  <a:srgbClr val="0D0D0D"/>
                </a:solidFill>
              </a:rPr>
              <a:t>Duty</a:t>
            </a:r>
            <a:r>
              <a:rPr lang="tr-TR" dirty="0" smtClean="0">
                <a:solidFill>
                  <a:srgbClr val="0D0D0D"/>
                </a:solidFill>
              </a:rPr>
              <a:t>)</a:t>
            </a:r>
          </a:p>
        </p:txBody>
      </p:sp>
      <p:sp>
        <p:nvSpPr>
          <p:cNvPr id="19" name="18 Dikdörtgen"/>
          <p:cNvSpPr/>
          <p:nvPr/>
        </p:nvSpPr>
        <p:spPr>
          <a:xfrm>
            <a:off x="-32" y="5056543"/>
            <a:ext cx="67866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</a:t>
            </a:r>
            <a:r>
              <a:rPr lang="tr-TR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installation</a:t>
            </a:r>
            <a:r>
              <a:rPr lang="tr-TR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</a:t>
            </a:r>
            <a:r>
              <a:rPr lang="en-US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</a:t>
            </a:r>
            <a:r>
              <a:rPr lang="tr-TR" sz="20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Neither market nor</a:t>
            </a:r>
            <a:r>
              <a:rPr lang="tr-TR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industry ha</a:t>
            </a:r>
            <a:r>
              <a:rPr lang="tr-TR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enough knowledge</a:t>
            </a:r>
            <a:r>
              <a:rPr lang="tr-TR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demand</a:t>
            </a:r>
            <a:r>
              <a:rPr lang="tr-TR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tr-TR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experiences about the fatigue behaviors.</a:t>
            </a:r>
            <a:endParaRPr lang="en-US" sz="2000" dirty="0"/>
          </a:p>
        </p:txBody>
      </p:sp>
      <p:sp>
        <p:nvSpPr>
          <p:cNvPr id="12" name="11 Metin kutusu"/>
          <p:cNvSpPr txBox="1"/>
          <p:nvPr/>
        </p:nvSpPr>
        <p:spPr>
          <a:xfrm>
            <a:off x="7643834" y="5810596"/>
            <a:ext cx="15001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900" dirty="0" err="1" smtClean="0"/>
              <a:t>Source</a:t>
            </a:r>
            <a:r>
              <a:rPr lang="tr-TR" sz="900" dirty="0" smtClean="0"/>
              <a:t>: www.</a:t>
            </a:r>
            <a:r>
              <a:rPr lang="tr-TR" sz="900" dirty="0" err="1" smtClean="0"/>
              <a:t>mencom</a:t>
            </a:r>
            <a:r>
              <a:rPr lang="tr-TR" sz="900" dirty="0" smtClean="0"/>
              <a:t>.com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285728"/>
            <a:ext cx="850112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Content</a:t>
            </a:r>
            <a:r>
              <a:rPr kumimoji="0" lang="tr-TR" sz="28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tr-TR" sz="32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of 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Presentation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1- Analyzing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the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feasibility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1.1- Reel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Disadvantages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Aluminium Cables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1.2-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Comparisons of Conductive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Metals</a:t>
            </a:r>
            <a:r>
              <a:rPr lang="tr-T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in various applications</a:t>
            </a:r>
            <a:endParaRPr lang="tr-TR" sz="2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Underground&amp;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Aerial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&amp;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Building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Applications</a:t>
            </a:r>
            <a:endParaRPr lang="en-US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3- Aluminium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.1-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Design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Criteria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&amp;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Tests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.2- Types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&amp;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Application Areas of A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luminium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.3-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Predictions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on Aluminium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Flexible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  <a:endParaRPr lang="tr-TR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4-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Challenges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Cables</a:t>
            </a:r>
          </a:p>
          <a:p>
            <a:pPr marR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	4.1-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Integrity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Fine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Wires</a:t>
            </a:r>
          </a:p>
          <a:p>
            <a:pPr marR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	4.2-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Connection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Terminatio</a:t>
            </a:r>
            <a:r>
              <a:rPr lang="tr-TR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n</a:t>
            </a:r>
            <a:endParaRPr lang="en-US" sz="2000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6 Grup"/>
          <p:cNvGrpSpPr/>
          <p:nvPr/>
        </p:nvGrpSpPr>
        <p:grpSpPr>
          <a:xfrm>
            <a:off x="6630623" y="1794678"/>
            <a:ext cx="2513409" cy="4563280"/>
            <a:chOff x="6630623" y="928670"/>
            <a:chExt cx="2513409" cy="4563280"/>
          </a:xfrm>
        </p:grpSpPr>
        <p:pic>
          <p:nvPicPr>
            <p:cNvPr id="12" name="Picture 8"/>
            <p:cNvPicPr>
              <a:picLocks noChangeArrowheads="1"/>
            </p:cNvPicPr>
            <p:nvPr/>
          </p:nvPicPr>
          <p:blipFill>
            <a:blip r:embed="rId3"/>
            <a:srcRect r="6664"/>
            <a:stretch>
              <a:fillRect/>
            </a:stretch>
          </p:blipFill>
          <p:spPr bwMode="auto">
            <a:xfrm>
              <a:off x="6631232" y="2357430"/>
              <a:ext cx="2512800" cy="14292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pic>
          <p:nvPicPr>
            <p:cNvPr id="13" name="Picture 13"/>
            <p:cNvPicPr>
              <a:picLocks noChangeArrowheads="1"/>
            </p:cNvPicPr>
            <p:nvPr/>
          </p:nvPicPr>
          <p:blipFill>
            <a:blip r:embed="rId4"/>
            <a:srcRect t="8824" r="18559" b="5882"/>
            <a:stretch>
              <a:fillRect/>
            </a:stretch>
          </p:blipFill>
          <p:spPr bwMode="auto">
            <a:xfrm>
              <a:off x="6631200" y="3786190"/>
              <a:ext cx="2512800" cy="14292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5"/>
            <a:srcRect r="5359"/>
            <a:stretch>
              <a:fillRect/>
            </a:stretch>
          </p:blipFill>
          <p:spPr bwMode="auto">
            <a:xfrm>
              <a:off x="6630623" y="928670"/>
              <a:ext cx="2513409" cy="142876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26" name="25 Metin kutusu"/>
            <p:cNvSpPr txBox="1"/>
            <p:nvPr/>
          </p:nvSpPr>
          <p:spPr>
            <a:xfrm>
              <a:off x="7929586" y="5214951"/>
              <a:ext cx="12144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 err="1" smtClean="0"/>
                <a:t>Photos</a:t>
              </a:r>
              <a:r>
                <a:rPr lang="tr-TR" sz="1200" dirty="0" smtClean="0"/>
                <a:t>: </a:t>
              </a:r>
              <a:r>
                <a:rPr lang="tr-TR" sz="1200" dirty="0" err="1" smtClean="0"/>
                <a:t>Klauke</a:t>
              </a:r>
              <a:endParaRPr lang="en-US" sz="1200" dirty="0"/>
            </a:p>
          </p:txBody>
        </p:sp>
      </p:grpSp>
      <p:pic>
        <p:nvPicPr>
          <p:cNvPr id="10" name="Picture 2" descr="C:\Users\Selman\Desktop\sahra_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9" name="8 Dikdörtgen"/>
          <p:cNvSpPr/>
          <p:nvPr/>
        </p:nvSpPr>
        <p:spPr>
          <a:xfrm>
            <a:off x="1142976" y="428605"/>
            <a:ext cx="6929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Connection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Termination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Crimping</a:t>
            </a:r>
          </a:p>
        </p:txBody>
      </p:sp>
      <p:pic>
        <p:nvPicPr>
          <p:cNvPr id="15" name="Picture 2" descr="C:\Users\Selman\Downloads\Untitled-1 copy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35229" y="571480"/>
            <a:ext cx="3608771" cy="1928803"/>
          </a:xfrm>
          <a:prstGeom prst="rect">
            <a:avLst/>
          </a:prstGeom>
          <a:noFill/>
        </p:spPr>
      </p:pic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71406" y="1119830"/>
            <a:ext cx="67866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ts val="600"/>
              </a:spcBef>
              <a:spcAft>
                <a:spcPts val="600"/>
              </a:spcAft>
            </a:pPr>
            <a:r>
              <a:rPr lang="en-US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How should </a:t>
            </a:r>
            <a:r>
              <a:rPr lang="tr-TR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be </a:t>
            </a:r>
            <a:r>
              <a:rPr lang="en-US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 qualified </a:t>
            </a:r>
            <a:r>
              <a:rPr lang="tr-TR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en-US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</a:t>
            </a:r>
            <a:r>
              <a:rPr lang="tr-TR" sz="2800" b="1" i="1" u="sng" dirty="0" err="1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mpression</a:t>
            </a:r>
            <a:r>
              <a:rPr lang="tr-TR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Lug?</a:t>
            </a:r>
            <a:endParaRPr lang="en-US" sz="2400" dirty="0" smtClean="0">
              <a:solidFill>
                <a:srgbClr val="0D0D0D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" name="22 Dikdörtgen"/>
          <p:cNvSpPr/>
          <p:nvPr/>
        </p:nvSpPr>
        <p:spPr>
          <a:xfrm>
            <a:off x="0" y="1785926"/>
            <a:ext cx="7643834" cy="4442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00"/>
              </a:spcBef>
              <a:spcAft>
                <a:spcPts val="500"/>
              </a:spcAft>
              <a:buFontTx/>
              <a:buChar char="-"/>
            </a:pPr>
            <a:r>
              <a:rPr lang="en-US" dirty="0" smtClean="0"/>
              <a:t> </a:t>
            </a:r>
            <a:r>
              <a:rPr lang="en-US" b="1" i="1" u="sng" dirty="0" smtClean="0"/>
              <a:t>Compound</a:t>
            </a:r>
            <a:r>
              <a:rPr lang="en-US" dirty="0" smtClean="0"/>
              <a:t> additive with </a:t>
            </a:r>
            <a:r>
              <a:rPr lang="en-US" b="1" i="1" u="sng" dirty="0" smtClean="0"/>
              <a:t>grinding effect</a:t>
            </a:r>
            <a:r>
              <a:rPr lang="en-US" dirty="0" smtClean="0"/>
              <a:t>  breaks oxide layer and </a:t>
            </a:r>
            <a:r>
              <a:rPr lang="tr-TR" dirty="0" smtClean="0"/>
              <a:t>a</a:t>
            </a:r>
            <a:r>
              <a:rPr lang="en-US" dirty="0" err="1" smtClean="0"/>
              <a:t>lso</a:t>
            </a:r>
            <a:r>
              <a:rPr lang="en-US" dirty="0" smtClean="0"/>
              <a:t> prevents further oxygen penetrating the contact joints.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Char char="-"/>
            </a:pPr>
            <a:r>
              <a:rPr lang="en-US" dirty="0" smtClean="0"/>
              <a:t> Barrier Design (must be sealed with a plastic plug provides a good water and oil blockage)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Char char="-"/>
            </a:pPr>
            <a:r>
              <a:rPr lang="en-US" dirty="0" smtClean="0"/>
              <a:t> </a:t>
            </a:r>
            <a:r>
              <a:rPr lang="en-US" b="1" i="1" u="sng" dirty="0" smtClean="0"/>
              <a:t>Maximum Contact Surface</a:t>
            </a:r>
            <a:r>
              <a:rPr lang="en-US" dirty="0" smtClean="0"/>
              <a:t> (Hexagonal Crimping or F  Crimping)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Char char="-"/>
            </a:pPr>
            <a:r>
              <a:rPr lang="tr-TR" dirty="0" smtClean="0"/>
              <a:t> </a:t>
            </a:r>
            <a:r>
              <a:rPr lang="en-US" dirty="0" smtClean="0"/>
              <a:t>Longer Lug contributes connection quality</a:t>
            </a:r>
          </a:p>
          <a:p>
            <a:pPr lvl="0">
              <a:spcBef>
                <a:spcPts val="500"/>
              </a:spcBef>
              <a:spcAft>
                <a:spcPts val="500"/>
              </a:spcAft>
              <a:buFontTx/>
              <a:buChar char="-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D0D0D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Tin plating stops the lug from oxidizing, also useful for galvanic activity.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Char char="-"/>
            </a:pPr>
            <a:r>
              <a:rPr lang="tr-TR" dirty="0" smtClean="0"/>
              <a:t> A </a:t>
            </a:r>
            <a:r>
              <a:rPr lang="en-US" dirty="0" smtClean="0"/>
              <a:t>burr free lug and a cleanly machined end are signs of a high quality product with show a clean and vertical tune end.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Char char="-"/>
            </a:pPr>
            <a:r>
              <a:rPr lang="tr-TR" dirty="0" smtClean="0"/>
              <a:t> </a:t>
            </a:r>
            <a:r>
              <a:rPr lang="en-US" dirty="0" smtClean="0"/>
              <a:t>Correct Conductor</a:t>
            </a:r>
            <a:r>
              <a:rPr lang="tr-TR" dirty="0" smtClean="0"/>
              <a:t> </a:t>
            </a:r>
            <a:r>
              <a:rPr lang="en-US" dirty="0" smtClean="0"/>
              <a:t>Compression Lug Matchup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Char char="-"/>
            </a:pPr>
            <a:r>
              <a:rPr lang="tr-TR" dirty="0" smtClean="0"/>
              <a:t> </a:t>
            </a:r>
            <a:r>
              <a:rPr lang="en-US" dirty="0" smtClean="0"/>
              <a:t>Brand name with conductor and crimping dimensions engraved on connector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Char char="-"/>
            </a:pPr>
            <a:r>
              <a:rPr lang="en-US" dirty="0" smtClean="0"/>
              <a:t> Compatible with standards and conductor types (RE_SE_RM_SM)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grpSp>
        <p:nvGrpSpPr>
          <p:cNvPr id="2" name="44 Grup"/>
          <p:cNvGrpSpPr/>
          <p:nvPr/>
        </p:nvGrpSpPr>
        <p:grpSpPr>
          <a:xfrm>
            <a:off x="5857884" y="3500438"/>
            <a:ext cx="3143272" cy="2455293"/>
            <a:chOff x="5857884" y="3614796"/>
            <a:chExt cx="3143272" cy="2455293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382832" y="3614796"/>
              <a:ext cx="1546918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"/>
            <p:cNvPicPr>
              <a:picLocks noChangeArrowheads="1"/>
            </p:cNvPicPr>
            <p:nvPr/>
          </p:nvPicPr>
          <p:blipFill>
            <a:blip r:embed="rId5" cstate="print"/>
            <a:srcRect l="16032" t="20964" r="33236" b="28125"/>
            <a:stretch>
              <a:fillRect/>
            </a:stretch>
          </p:blipFill>
          <p:spPr bwMode="auto">
            <a:xfrm>
              <a:off x="5857884" y="3616042"/>
              <a:ext cx="1548000" cy="1213200"/>
            </a:xfrm>
            <a:prstGeom prst="rect">
              <a:avLst/>
            </a:prstGeom>
            <a:noFill/>
            <a:ln w="1">
              <a:noFill/>
              <a:miter lim="800000"/>
              <a:headEnd/>
              <a:tailEnd type="none" w="med" len="med"/>
            </a:ln>
            <a:effectLst/>
          </p:spPr>
        </p:pic>
        <p:pic>
          <p:nvPicPr>
            <p:cNvPr id="17" name="Picture 2"/>
            <p:cNvPicPr>
              <a:picLocks noChangeArrowheads="1"/>
            </p:cNvPicPr>
            <p:nvPr/>
          </p:nvPicPr>
          <p:blipFill>
            <a:blip r:embed="rId6" cstate="print"/>
            <a:srcRect t="52893"/>
            <a:stretch>
              <a:fillRect/>
            </a:stretch>
          </p:blipFill>
          <p:spPr bwMode="auto">
            <a:xfrm>
              <a:off x="5857884" y="4829242"/>
              <a:ext cx="1548000" cy="121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3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381750" y="4830488"/>
              <a:ext cx="1548000" cy="121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37" name="36 Düz Ok Bağlayıcısı"/>
            <p:cNvCxnSpPr/>
            <p:nvPr/>
          </p:nvCxnSpPr>
          <p:spPr>
            <a:xfrm rot="10800000" flipV="1">
              <a:off x="8001024" y="4400614"/>
              <a:ext cx="357190" cy="99956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41 Metin kutusu"/>
            <p:cNvSpPr txBox="1"/>
            <p:nvPr/>
          </p:nvSpPr>
          <p:spPr>
            <a:xfrm>
              <a:off x="8286776" y="4214818"/>
              <a:ext cx="7143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Insulation</a:t>
              </a:r>
              <a:r>
                <a:rPr lang="tr-TR" sz="1000" dirty="0" smtClean="0"/>
                <a:t> </a:t>
              </a:r>
              <a:r>
                <a:rPr lang="en-US" sz="1000" dirty="0" smtClean="0"/>
                <a:t>Crimp</a:t>
              </a:r>
              <a:endParaRPr lang="en-US" sz="1000" dirty="0"/>
            </a:p>
          </p:txBody>
        </p:sp>
        <p:sp>
          <p:nvSpPr>
            <p:cNvPr id="43" name="42 Metin kutusu"/>
            <p:cNvSpPr txBox="1"/>
            <p:nvPr/>
          </p:nvSpPr>
          <p:spPr>
            <a:xfrm>
              <a:off x="7429520" y="3643314"/>
              <a:ext cx="500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000" dirty="0" err="1" smtClean="0"/>
                <a:t>Wire</a:t>
              </a:r>
              <a:r>
                <a:rPr lang="tr-TR" sz="1000" dirty="0" smtClean="0"/>
                <a:t> </a:t>
              </a:r>
              <a:r>
                <a:rPr lang="en-US" sz="1000" dirty="0" smtClean="0"/>
                <a:t>Crimp</a:t>
              </a:r>
              <a:endParaRPr lang="en-US" sz="1000" dirty="0"/>
            </a:p>
          </p:txBody>
        </p:sp>
        <p:cxnSp>
          <p:nvCxnSpPr>
            <p:cNvPr id="44" name="43 Düz Ok Bağlayıcısı"/>
            <p:cNvCxnSpPr/>
            <p:nvPr/>
          </p:nvCxnSpPr>
          <p:spPr>
            <a:xfrm>
              <a:off x="7786710" y="3929066"/>
              <a:ext cx="431438" cy="128617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49 Metin kutusu"/>
            <p:cNvSpPr txBox="1"/>
            <p:nvPr/>
          </p:nvSpPr>
          <p:spPr>
            <a:xfrm>
              <a:off x="7429520" y="5900812"/>
              <a:ext cx="1357322" cy="1692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tr-TR" sz="1100" dirty="0" err="1" smtClean="0"/>
                <a:t>Photos</a:t>
              </a:r>
              <a:r>
                <a:rPr lang="tr-TR" sz="1100" dirty="0" smtClean="0"/>
                <a:t>: TE </a:t>
              </a:r>
              <a:r>
                <a:rPr lang="tr-TR" sz="1100" dirty="0" err="1" smtClean="0"/>
                <a:t>Connectivity</a:t>
              </a:r>
              <a:endParaRPr lang="en-US" sz="1100" dirty="0"/>
            </a:p>
          </p:txBody>
        </p:sp>
      </p:grpSp>
      <p:sp>
        <p:nvSpPr>
          <p:cNvPr id="7" name="6 Dikdörtgen"/>
          <p:cNvSpPr/>
          <p:nvPr/>
        </p:nvSpPr>
        <p:spPr>
          <a:xfrm>
            <a:off x="1142976" y="428605"/>
            <a:ext cx="6929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Connection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Termination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Crimping</a:t>
            </a: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0" y="1000108"/>
            <a:ext cx="550069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ts val="600"/>
              </a:spcBef>
              <a:spcAft>
                <a:spcPts val="600"/>
              </a:spcAft>
            </a:pPr>
            <a:r>
              <a:rPr lang="en-US" sz="22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Hexagonal</a:t>
            </a:r>
            <a:r>
              <a:rPr lang="tr-TR" sz="22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200" b="1" i="1" u="sng" dirty="0" err="1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or</a:t>
            </a:r>
            <a:r>
              <a:rPr lang="tr-TR" sz="22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200" b="1" i="1" u="sng" dirty="0" err="1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Half</a:t>
            </a:r>
            <a:r>
              <a:rPr lang="tr-TR" sz="22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200" b="1" i="1" u="sng" dirty="0" err="1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Moon</a:t>
            </a:r>
            <a:r>
              <a:rPr lang="tr-TR" sz="22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200" b="1" i="1" u="sng" dirty="0" err="1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or</a:t>
            </a:r>
            <a:r>
              <a:rPr lang="tr-TR" sz="22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200" b="1" i="1" u="sng" dirty="0" err="1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Dual</a:t>
            </a:r>
            <a:r>
              <a:rPr lang="tr-TR" sz="22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200" b="1" i="1" u="sng" dirty="0" err="1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Rated</a:t>
            </a:r>
            <a:r>
              <a:rPr lang="tr-TR" sz="22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200" b="1" i="1" u="sng" dirty="0" err="1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Screw</a:t>
            </a:r>
            <a:endParaRPr lang="en-US" sz="2200" dirty="0" smtClean="0">
              <a:solidFill>
                <a:srgbClr val="0D0D0D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715008" y="1000109"/>
            <a:ext cx="2714644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ts val="600"/>
              </a:spcBef>
              <a:spcAft>
                <a:spcPts val="600"/>
              </a:spcAft>
            </a:pPr>
            <a:r>
              <a:rPr lang="tr-TR" sz="23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 </a:t>
            </a:r>
            <a:r>
              <a:rPr lang="en-US" sz="23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Crimping</a:t>
            </a:r>
            <a:r>
              <a:rPr lang="tr-TR" sz="2300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3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tr-TR" sz="2300" b="1" i="1" u="sng" dirty="0" err="1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Indent</a:t>
            </a:r>
            <a:r>
              <a:rPr lang="tr-TR" sz="23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lang="en-US" sz="2300" dirty="0" smtClean="0">
              <a:solidFill>
                <a:srgbClr val="0D0D0D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8" name="47 Dikdörtgen"/>
          <p:cNvSpPr/>
          <p:nvPr/>
        </p:nvSpPr>
        <p:spPr>
          <a:xfrm>
            <a:off x="5500694" y="1571612"/>
            <a:ext cx="36433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For</a:t>
            </a:r>
            <a:r>
              <a:rPr lang="tr-TR" sz="2000" dirty="0" smtClean="0">
                <a:solidFill>
                  <a:srgbClr val="0D0D0D"/>
                </a:solidFill>
              </a:rPr>
              <a:t> Aluminium </a:t>
            </a:r>
            <a:r>
              <a:rPr lang="tr-TR" sz="2000" dirty="0" err="1" smtClean="0">
                <a:solidFill>
                  <a:srgbClr val="0D0D0D"/>
                </a:solidFill>
              </a:rPr>
              <a:t>Class</a:t>
            </a:r>
            <a:r>
              <a:rPr lang="tr-TR" sz="2000" dirty="0" smtClean="0">
                <a:solidFill>
                  <a:srgbClr val="0D0D0D"/>
                </a:solidFill>
              </a:rPr>
              <a:t> 5 </a:t>
            </a:r>
            <a:r>
              <a:rPr lang="tr-TR" sz="2000" dirty="0" err="1" smtClean="0">
                <a:solidFill>
                  <a:srgbClr val="0D0D0D"/>
                </a:solidFill>
              </a:rPr>
              <a:t>and</a:t>
            </a:r>
            <a:r>
              <a:rPr lang="tr-TR" sz="2000" dirty="0" smtClean="0">
                <a:solidFill>
                  <a:srgbClr val="0D0D0D"/>
                </a:solidFill>
              </a:rPr>
              <a:t> 6</a:t>
            </a:r>
            <a:endParaRPr lang="tr-TR" sz="2000" baseline="30000" dirty="0" smtClean="0">
              <a:solidFill>
                <a:srgbClr val="0D0D0D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Less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Compression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than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Copper</a:t>
            </a:r>
            <a:endParaRPr lang="tr-TR" sz="2000" dirty="0" smtClean="0">
              <a:solidFill>
                <a:srgbClr val="0D0D0D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tr-TR" sz="2000" dirty="0" err="1" smtClean="0">
                <a:solidFill>
                  <a:srgbClr val="0D0D0D"/>
                </a:solidFill>
              </a:rPr>
              <a:t>Sharp</a:t>
            </a:r>
            <a:r>
              <a:rPr lang="tr-TR" sz="2000" dirty="0" smtClean="0">
                <a:solidFill>
                  <a:srgbClr val="0D0D0D"/>
                </a:solidFill>
              </a:rPr>
              <a:t>-</a:t>
            </a:r>
            <a:r>
              <a:rPr lang="tr-TR" sz="2000" dirty="0" err="1" smtClean="0">
                <a:solidFill>
                  <a:srgbClr val="0D0D0D"/>
                </a:solidFill>
              </a:rPr>
              <a:t>Edged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b="1" i="1" u="sng" dirty="0" smtClean="0">
                <a:solidFill>
                  <a:srgbClr val="0D0D0D"/>
                </a:solidFill>
              </a:rPr>
              <a:t>Serrations</a:t>
            </a:r>
          </a:p>
          <a:p>
            <a:pPr algn="just">
              <a:buFont typeface="Wingdings" pitchFamily="2" charset="2"/>
              <a:buChar char="ü"/>
            </a:pP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Sonic Welding  rather than Friction welding or soldering </a:t>
            </a:r>
            <a:r>
              <a:rPr lang="tr-TR" sz="2000" dirty="0" smtClean="0">
                <a:solidFill>
                  <a:srgbClr val="0D0D0D"/>
                </a:solidFill>
              </a:rPr>
              <a:t>??</a:t>
            </a:r>
          </a:p>
        </p:txBody>
      </p:sp>
      <p:sp>
        <p:nvSpPr>
          <p:cNvPr id="52" name="51 Dikdörtgen"/>
          <p:cNvSpPr/>
          <p:nvPr/>
        </p:nvSpPr>
        <p:spPr>
          <a:xfrm>
            <a:off x="-32" y="1600130"/>
            <a:ext cx="52149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Applicable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for</a:t>
            </a:r>
            <a:r>
              <a:rPr lang="tr-TR" sz="2000" dirty="0" smtClean="0">
                <a:solidFill>
                  <a:srgbClr val="0D0D0D"/>
                </a:solidFill>
              </a:rPr>
              <a:t> RE-RM-SE-SM </a:t>
            </a:r>
            <a:r>
              <a:rPr lang="en-US" sz="2000" dirty="0" smtClean="0">
                <a:solidFill>
                  <a:srgbClr val="0D0D0D"/>
                </a:solidFill>
              </a:rPr>
              <a:t>Conductors</a:t>
            </a:r>
            <a:endParaRPr lang="tr-TR" sz="2000" dirty="0" smtClean="0">
              <a:solidFill>
                <a:srgbClr val="0D0D0D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tr-TR" sz="2000" dirty="0" smtClean="0">
                <a:solidFill>
                  <a:srgbClr val="0D0D0D"/>
                </a:solidFill>
              </a:rPr>
              <a:t> M</a:t>
            </a:r>
            <a:r>
              <a:rPr lang="en-US" sz="2000" dirty="0" err="1" smtClean="0">
                <a:solidFill>
                  <a:srgbClr val="0D0D0D"/>
                </a:solidFill>
              </a:rPr>
              <a:t>ost</a:t>
            </a:r>
            <a:r>
              <a:rPr lang="en-US" sz="2000" dirty="0" smtClean="0">
                <a:solidFill>
                  <a:srgbClr val="0D0D0D"/>
                </a:solidFill>
              </a:rPr>
              <a:t> satisfied </a:t>
            </a:r>
            <a:r>
              <a:rPr lang="tr-TR" sz="2000" dirty="0" err="1" smtClean="0">
                <a:solidFill>
                  <a:srgbClr val="0D0D0D"/>
                </a:solidFill>
              </a:rPr>
              <a:t>and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reliable</a:t>
            </a: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crimping method</a:t>
            </a:r>
            <a:r>
              <a:rPr lang="tr-TR" sz="2000" dirty="0" smtClean="0">
                <a:solidFill>
                  <a:srgbClr val="0D0D0D"/>
                </a:solidFill>
              </a:rPr>
              <a:t> i</a:t>
            </a:r>
            <a:r>
              <a:rPr lang="en-US" sz="2000" dirty="0" smtClean="0">
                <a:solidFill>
                  <a:srgbClr val="0D0D0D"/>
                </a:solidFill>
              </a:rPr>
              <a:t>n order to obtain </a:t>
            </a:r>
            <a:r>
              <a:rPr lang="en-US" sz="2000" b="1" i="1" u="sng" dirty="0" smtClean="0">
                <a:solidFill>
                  <a:srgbClr val="0D0D0D"/>
                </a:solidFill>
              </a:rPr>
              <a:t>maximum contact surface</a:t>
            </a:r>
            <a:endParaRPr lang="en-US" sz="2000" dirty="0" smtClean="0">
              <a:solidFill>
                <a:srgbClr val="0D0D0D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/>
              <a:t>RE&amp;SE cross section sizes are different</a:t>
            </a:r>
            <a:r>
              <a:rPr lang="tr-TR" sz="2000" dirty="0" smtClean="0"/>
              <a:t> </a:t>
            </a:r>
            <a:r>
              <a:rPr lang="en-US" sz="2000" dirty="0" smtClean="0"/>
              <a:t>from RM&amp;SM for the same cross-section</a:t>
            </a:r>
            <a:endParaRPr lang="tr-TR" sz="2000" dirty="0" smtClean="0"/>
          </a:p>
          <a:p>
            <a:pPr algn="just">
              <a:buFont typeface="Wingdings" pitchFamily="2" charset="2"/>
              <a:buChar char="ü"/>
            </a:pPr>
            <a:r>
              <a:rPr lang="tr-TR" sz="2000" dirty="0" smtClean="0"/>
              <a:t> </a:t>
            </a:r>
            <a:r>
              <a:rPr lang="en-US" sz="2000" dirty="0" smtClean="0">
                <a:latin typeface="Calibri" pitchFamily="34" charset="0"/>
                <a:cs typeface="Arial" pitchFamily="34" charset="0"/>
              </a:rPr>
              <a:t>Correct crimping die</a:t>
            </a:r>
            <a:r>
              <a:rPr lang="tr-TR" sz="2000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Arial" pitchFamily="34" charset="0"/>
              </a:rPr>
              <a:t>and</a:t>
            </a:r>
            <a:r>
              <a:rPr lang="tr-TR" sz="2000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Arial" pitchFamily="34" charset="0"/>
              </a:rPr>
              <a:t>force</a:t>
            </a:r>
            <a:r>
              <a:rPr lang="tr-TR" sz="2000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Arial" pitchFamily="34" charset="0"/>
              </a:rPr>
              <a:t>enable correct crimping depth</a:t>
            </a:r>
            <a:r>
              <a:rPr lang="tr-TR" sz="2000" dirty="0" smtClean="0">
                <a:latin typeface="Calibri" pitchFamily="34" charset="0"/>
                <a:cs typeface="Arial" pitchFamily="34" charset="0"/>
              </a:rPr>
              <a:t>. </a:t>
            </a:r>
            <a:r>
              <a:rPr lang="en-US" sz="2000" dirty="0" smtClean="0">
                <a:latin typeface="Calibri" pitchFamily="34" charset="0"/>
                <a:cs typeface="Arial" pitchFamily="34" charset="0"/>
              </a:rPr>
              <a:t>Also</a:t>
            </a:r>
            <a:r>
              <a:rPr lang="tr-TR" sz="2000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Arial" pitchFamily="34" charset="0"/>
              </a:rPr>
              <a:t>prevent</a:t>
            </a:r>
            <a:r>
              <a:rPr lang="tr-TR" sz="2000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Arial" pitchFamily="34" charset="0"/>
              </a:rPr>
              <a:t>joint</a:t>
            </a:r>
            <a:r>
              <a:rPr lang="tr-TR" sz="2000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Arial" pitchFamily="34" charset="0"/>
              </a:rPr>
              <a:t>resistance</a:t>
            </a:r>
            <a:r>
              <a:rPr lang="tr-TR" sz="2000" dirty="0" smtClean="0">
                <a:latin typeface="Calibri" pitchFamily="34" charset="0"/>
                <a:cs typeface="Arial" pitchFamily="34" charset="0"/>
              </a:rPr>
              <a:t>.</a:t>
            </a:r>
            <a:endParaRPr lang="en-US" sz="2000" dirty="0" smtClean="0">
              <a:solidFill>
                <a:srgbClr val="0D0D0D"/>
              </a:solidFill>
            </a:endParaRPr>
          </a:p>
        </p:txBody>
      </p:sp>
      <p:grpSp>
        <p:nvGrpSpPr>
          <p:cNvPr id="3" name="59 Grup"/>
          <p:cNvGrpSpPr/>
          <p:nvPr/>
        </p:nvGrpSpPr>
        <p:grpSpPr>
          <a:xfrm>
            <a:off x="71439" y="3748398"/>
            <a:ext cx="5572131" cy="1180800"/>
            <a:chOff x="0" y="3500438"/>
            <a:chExt cx="5572131" cy="1180800"/>
          </a:xfrm>
        </p:grpSpPr>
        <p:grpSp>
          <p:nvGrpSpPr>
            <p:cNvPr id="4" name="57 Grup"/>
            <p:cNvGrpSpPr/>
            <p:nvPr/>
          </p:nvGrpSpPr>
          <p:grpSpPr>
            <a:xfrm>
              <a:off x="0" y="3500438"/>
              <a:ext cx="5391143" cy="1180800"/>
              <a:chOff x="0" y="2786058"/>
              <a:chExt cx="5391143" cy="1180800"/>
            </a:xfrm>
          </p:grpSpPr>
          <p:pic>
            <p:nvPicPr>
              <p:cNvPr id="55" name="1 Resim"/>
              <p:cNvPicPr>
                <a:picLocks/>
              </p:cNvPicPr>
              <p:nvPr/>
            </p:nvPicPr>
            <p:blipFill>
              <a:blip r:embed="rId8"/>
              <a:srcRect l="9386" t="38354" r="65691" b="31937"/>
              <a:stretch>
                <a:fillRect/>
              </a:stretch>
            </p:blipFill>
            <p:spPr bwMode="auto">
              <a:xfrm>
                <a:off x="0" y="2786058"/>
                <a:ext cx="1818000" cy="1180800"/>
              </a:xfrm>
              <a:prstGeom prst="rect">
                <a:avLst/>
              </a:prstGeom>
              <a:noFill/>
              <a:ln w="1">
                <a:noFill/>
                <a:miter lim="800000"/>
                <a:headEnd/>
                <a:tailEnd type="none" w="med" len="med"/>
              </a:ln>
              <a:effectLst/>
            </p:spPr>
          </p:pic>
          <p:pic>
            <p:nvPicPr>
              <p:cNvPr id="56" name="2 Resim"/>
              <p:cNvPicPr>
                <a:picLocks/>
              </p:cNvPicPr>
              <p:nvPr/>
            </p:nvPicPr>
            <p:blipFill>
              <a:blip r:embed="rId8"/>
              <a:srcRect l="36869" t="37875" r="38477" b="31937"/>
              <a:stretch>
                <a:fillRect/>
              </a:stretch>
            </p:blipFill>
            <p:spPr bwMode="auto">
              <a:xfrm>
                <a:off x="1785918" y="2786058"/>
                <a:ext cx="1818000" cy="1180800"/>
              </a:xfrm>
              <a:prstGeom prst="rect">
                <a:avLst/>
              </a:prstGeom>
              <a:noFill/>
              <a:ln w="1">
                <a:noFill/>
                <a:miter lim="800000"/>
                <a:headEnd/>
                <a:tailEnd type="none" w="med" len="med"/>
              </a:ln>
              <a:effectLst/>
            </p:spPr>
          </p:pic>
          <p:pic>
            <p:nvPicPr>
              <p:cNvPr id="57" name="3 Resim"/>
              <p:cNvPicPr>
                <a:picLocks/>
              </p:cNvPicPr>
              <p:nvPr/>
            </p:nvPicPr>
            <p:blipFill>
              <a:blip r:embed="rId8"/>
              <a:srcRect l="64218" t="38354" r="10050" b="31937"/>
              <a:stretch>
                <a:fillRect/>
              </a:stretch>
            </p:blipFill>
            <p:spPr bwMode="auto">
              <a:xfrm>
                <a:off x="3571868" y="2786058"/>
                <a:ext cx="1819275" cy="1180800"/>
              </a:xfrm>
              <a:prstGeom prst="rect">
                <a:avLst/>
              </a:prstGeom>
              <a:noFill/>
              <a:ln w="1">
                <a:noFill/>
                <a:miter lim="800000"/>
                <a:headEnd/>
                <a:tailEnd type="none" w="med" len="med"/>
              </a:ln>
              <a:effectLst/>
            </p:spPr>
          </p:pic>
        </p:grpSp>
        <p:sp>
          <p:nvSpPr>
            <p:cNvPr id="59" name="58 Metin kutusu"/>
            <p:cNvSpPr txBox="1"/>
            <p:nvPr/>
          </p:nvSpPr>
          <p:spPr>
            <a:xfrm rot="16200000">
              <a:off x="5034405" y="4011764"/>
              <a:ext cx="9061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dirty="0" smtClean="0"/>
                <a:t>Photos</a:t>
              </a:r>
              <a:r>
                <a:rPr lang="tr-TR" sz="1100" dirty="0" smtClean="0"/>
                <a:t>: </a:t>
              </a:r>
              <a:r>
                <a:rPr lang="tr-TR" sz="1100" dirty="0" err="1" smtClean="0"/>
                <a:t>Klauke</a:t>
              </a:r>
              <a:endParaRPr lang="en-US" sz="1100" dirty="0"/>
            </a:p>
          </p:txBody>
        </p:sp>
      </p:grpSp>
      <p:grpSp>
        <p:nvGrpSpPr>
          <p:cNvPr id="5" name="61 Grup"/>
          <p:cNvGrpSpPr/>
          <p:nvPr/>
        </p:nvGrpSpPr>
        <p:grpSpPr>
          <a:xfrm>
            <a:off x="1857356" y="4929198"/>
            <a:ext cx="3857652" cy="1928826"/>
            <a:chOff x="-3786246" y="732697"/>
            <a:chExt cx="5627191" cy="2910617"/>
          </a:xfrm>
        </p:grpSpPr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 l="7143" t="23129" r="4081" b="15646"/>
            <a:stretch>
              <a:fillRect/>
            </a:stretch>
          </p:blipFill>
          <p:spPr bwMode="auto">
            <a:xfrm>
              <a:off x="-3786246" y="732697"/>
              <a:ext cx="5627191" cy="2910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4" name="Picture 3"/>
            <p:cNvPicPr>
              <a:picLocks noChangeAspect="1" noChangeArrowheads="1"/>
            </p:cNvPicPr>
            <p:nvPr/>
          </p:nvPicPr>
          <p:blipFill>
            <a:blip r:embed="rId10"/>
            <a:srcRect l="57654" t="93877" r="11734" b="2041"/>
            <a:stretch>
              <a:fillRect/>
            </a:stretch>
          </p:blipFill>
          <p:spPr bwMode="auto">
            <a:xfrm>
              <a:off x="-3786246" y="3357561"/>
              <a:ext cx="2857520" cy="285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33" name="32 Düz Ok Bağlayıcısı"/>
          <p:cNvCxnSpPr/>
          <p:nvPr/>
        </p:nvCxnSpPr>
        <p:spPr>
          <a:xfrm rot="5400000" flipH="1" flipV="1">
            <a:off x="7072330" y="5000636"/>
            <a:ext cx="1071570" cy="10715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39 Dikdörtgen"/>
          <p:cNvSpPr/>
          <p:nvPr/>
        </p:nvSpPr>
        <p:spPr>
          <a:xfrm>
            <a:off x="6195584" y="5988626"/>
            <a:ext cx="1162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D0D0D"/>
                </a:solidFill>
              </a:rPr>
              <a:t>Serrations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klauke.com/fileadmin/_processed_/6/b/csm_crimp_types_glance_profiles_engl_165a6bcaf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8735" y="3643314"/>
            <a:ext cx="4325265" cy="1571636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1142976" y="428605"/>
            <a:ext cx="6929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Connection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Termination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Crimping</a:t>
            </a:r>
          </a:p>
        </p:txBody>
      </p:sp>
      <p:graphicFrame>
        <p:nvGraphicFramePr>
          <p:cNvPr id="8" name="7 Tablo"/>
          <p:cNvGraphicFramePr>
            <a:graphicFrameLocks noGrp="1"/>
          </p:cNvGraphicFramePr>
          <p:nvPr/>
        </p:nvGraphicFramePr>
        <p:xfrm>
          <a:off x="214314" y="1720790"/>
          <a:ext cx="5429256" cy="2208276"/>
        </p:xfrm>
        <a:graphic>
          <a:graphicData uri="http://schemas.openxmlformats.org/drawingml/2006/table">
            <a:tbl>
              <a:tblPr/>
              <a:tblGrid>
                <a:gridCol w="1198642"/>
                <a:gridCol w="1339694"/>
                <a:gridCol w="1410205"/>
                <a:gridCol w="1480715"/>
              </a:tblGrid>
              <a:tr h="590114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232323"/>
                          </a:solidFill>
                          <a:latin typeface="Calibri"/>
                          <a:ea typeface="Times New Roman"/>
                          <a:cs typeface="Arial"/>
                        </a:rPr>
                        <a:t>Conductor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232323"/>
                          </a:solidFill>
                          <a:latin typeface="Calibri"/>
                          <a:ea typeface="Times New Roman"/>
                          <a:cs typeface="Arial"/>
                        </a:rPr>
                        <a:t>Lug Dimensions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232323"/>
                          </a:solidFill>
                          <a:latin typeface="Calibri"/>
                          <a:ea typeface="Times New Roman"/>
                          <a:cs typeface="Arial"/>
                        </a:rPr>
                        <a:t>Equipment &amp; Application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232323"/>
                          </a:solidFill>
                          <a:latin typeface="Calibri"/>
                          <a:ea typeface="Times New Roman"/>
                          <a:cs typeface="Arial"/>
                        </a:rPr>
                        <a:t>Test &amp; Quality Control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75286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32323"/>
                          </a:solidFill>
                          <a:latin typeface="Calibri"/>
                          <a:ea typeface="Times New Roman"/>
                          <a:cs typeface="Arial"/>
                        </a:rPr>
                        <a:t>EN 60228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32323"/>
                          </a:solidFill>
                          <a:latin typeface="Calibri"/>
                          <a:ea typeface="Times New Roman"/>
                          <a:cs typeface="Arial"/>
                        </a:rPr>
                        <a:t>EN 50185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32323"/>
                          </a:solidFill>
                          <a:latin typeface="Calibri"/>
                          <a:ea typeface="Times New Roman"/>
                          <a:cs typeface="Arial"/>
                        </a:rPr>
                        <a:t>ISO 6722-2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32323"/>
                          </a:solidFill>
                          <a:latin typeface="Calibri"/>
                          <a:ea typeface="Times New Roman"/>
                          <a:cs typeface="Arial"/>
                        </a:rPr>
                        <a:t>DIN 48201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32323"/>
                          </a:solidFill>
                          <a:latin typeface="Calibri"/>
                          <a:ea typeface="Times New Roman"/>
                          <a:cs typeface="Arial"/>
                        </a:rPr>
                        <a:t>DIN 46235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32323"/>
                          </a:solidFill>
                          <a:latin typeface="Calibri"/>
                          <a:ea typeface="Times New Roman"/>
                          <a:cs typeface="Arial"/>
                        </a:rPr>
                        <a:t>DIN 48083-4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32323"/>
                          </a:solidFill>
                          <a:latin typeface="Calibri"/>
                          <a:ea typeface="Times New Roman"/>
                          <a:cs typeface="Arial"/>
                        </a:rPr>
                        <a:t>EN 13600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32323"/>
                          </a:solidFill>
                          <a:latin typeface="Calibri"/>
                          <a:ea typeface="Times New Roman"/>
                          <a:cs typeface="Arial"/>
                        </a:rPr>
                        <a:t>DIN 46329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32323"/>
                          </a:solidFill>
                          <a:latin typeface="Calibri"/>
                          <a:ea typeface="Times New Roman"/>
                          <a:cs typeface="Arial"/>
                        </a:rPr>
                        <a:t>DIN 46267-2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32323"/>
                          </a:solidFill>
                          <a:latin typeface="Calibri"/>
                          <a:ea typeface="Times New Roman"/>
                          <a:cs typeface="Arial"/>
                        </a:rPr>
                        <a:t>DIN 48083-1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32323"/>
                          </a:solidFill>
                          <a:latin typeface="Calibri"/>
                          <a:ea typeface="Times New Roman"/>
                          <a:cs typeface="Arial"/>
                        </a:rPr>
                        <a:t>DIN </a:t>
                      </a:r>
                      <a:r>
                        <a:rPr lang="en-US" sz="1800" dirty="0" smtClean="0">
                          <a:solidFill>
                            <a:srgbClr val="232323"/>
                          </a:solidFill>
                          <a:latin typeface="Calibri"/>
                          <a:ea typeface="Times New Roman"/>
                          <a:cs typeface="Arial"/>
                        </a:rPr>
                        <a:t>48083-3</a:t>
                      </a:r>
                      <a:endParaRPr lang="tr-TR" sz="1800" dirty="0" smtClean="0">
                        <a:solidFill>
                          <a:srgbClr val="232323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solidFill>
                            <a:srgbClr val="232323"/>
                          </a:solidFill>
                          <a:latin typeface="Calibri"/>
                          <a:ea typeface="Calibri"/>
                          <a:cs typeface="Arial"/>
                        </a:rPr>
                        <a:t>UL 486 A/B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232323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IEC 61238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232323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EN </a:t>
                      </a:r>
                      <a:r>
                        <a:rPr lang="tr-TR" sz="1800" dirty="0" smtClean="0">
                          <a:solidFill>
                            <a:srgbClr val="232323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61238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rgbClr val="232323"/>
                          </a:solidFill>
                          <a:latin typeface="+mn-lt"/>
                          <a:ea typeface="Calibri"/>
                          <a:cs typeface="Arial"/>
                        </a:rPr>
                        <a:t>UL 486 A/B</a:t>
                      </a:r>
                      <a:endParaRPr lang="tr-TR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" name="15 Grup"/>
          <p:cNvGrpSpPr/>
          <p:nvPr/>
        </p:nvGrpSpPr>
        <p:grpSpPr>
          <a:xfrm flipH="1">
            <a:off x="6929454" y="5143512"/>
            <a:ext cx="1785950" cy="928694"/>
            <a:chOff x="244361" y="2214554"/>
            <a:chExt cx="1583739" cy="714380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4361" y="2214554"/>
              <a:ext cx="827177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4" descr="Indent crimping.&quot; ile ilgili görsel sonucu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00100" y="2238934"/>
              <a:ext cx="828000" cy="690000"/>
            </a:xfrm>
            <a:prstGeom prst="rect">
              <a:avLst/>
            </a:prstGeom>
            <a:noFill/>
          </p:spPr>
        </p:pic>
      </p:grpSp>
      <p:pic>
        <p:nvPicPr>
          <p:cNvPr id="13" name="12 Resim" descr="C8-crimp with Kuperfübergangsstück.">
            <a:hlinkClick r:id="rId6"/>
          </p:cNvPr>
          <p:cNvPicPr/>
          <p:nvPr/>
        </p:nvPicPr>
        <p:blipFill>
          <a:blip r:embed="rId7"/>
          <a:srcRect l="27295" r="21526"/>
          <a:stretch>
            <a:fillRect/>
          </a:stretch>
        </p:blipFill>
        <p:spPr bwMode="auto">
          <a:xfrm rot="16200000">
            <a:off x="3615752" y="4830206"/>
            <a:ext cx="864000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Resim" descr="Image 1: DSQ280 contact with SMC technology for 2,5mm² aluminum line.">
            <a:hlinkClick r:id="rId8"/>
          </p:cNvPr>
          <p:cNvPicPr/>
          <p:nvPr/>
        </p:nvPicPr>
        <p:blipFill>
          <a:blip r:embed="rId9"/>
          <a:srcRect b="36298"/>
          <a:stretch>
            <a:fillRect/>
          </a:stretch>
        </p:blipFill>
        <p:spPr bwMode="auto">
          <a:xfrm>
            <a:off x="3237752" y="4350950"/>
            <a:ext cx="1620000" cy="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6 Resim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57752" y="5214950"/>
            <a:ext cx="1857388" cy="864000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43042" y="4357694"/>
            <a:ext cx="1620000" cy="864000"/>
          </a:xfrm>
          <a:prstGeom prst="rect">
            <a:avLst/>
          </a:prstGeom>
          <a:noFill/>
        </p:spPr>
      </p:pic>
      <p:pic>
        <p:nvPicPr>
          <p:cNvPr id="19" name="Picture 6"/>
          <p:cNvPicPr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43042" y="5208206"/>
            <a:ext cx="1620000" cy="864000"/>
          </a:xfrm>
          <a:prstGeom prst="rect">
            <a:avLst/>
          </a:prstGeom>
          <a:noFill/>
        </p:spPr>
      </p:pic>
      <p:pic>
        <p:nvPicPr>
          <p:cNvPr id="27" name="Picture 7" descr="İlgili resim"/>
          <p:cNvPicPr>
            <a:picLocks noChangeArrowheads="1"/>
          </p:cNvPicPr>
          <p:nvPr/>
        </p:nvPicPr>
        <p:blipFill>
          <a:blip r:embed="rId13"/>
          <a:srcRect l="10995" t="26536" r="9839" b="15962"/>
          <a:stretch>
            <a:fillRect/>
          </a:stretch>
        </p:blipFill>
        <p:spPr bwMode="auto">
          <a:xfrm>
            <a:off x="-32" y="5214950"/>
            <a:ext cx="1620000" cy="864000"/>
          </a:xfrm>
          <a:prstGeom prst="rect">
            <a:avLst/>
          </a:prstGeom>
          <a:noFill/>
        </p:spPr>
      </p:pic>
      <p:pic>
        <p:nvPicPr>
          <p:cNvPr id="28" name="Picture 5" descr="Quad point crimps&quot; ile ilgili görsel sonucu"/>
          <p:cNvPicPr>
            <a:picLocks noChangeArrowheads="1"/>
          </p:cNvPicPr>
          <p:nvPr/>
        </p:nvPicPr>
        <p:blipFill>
          <a:blip r:embed="rId14"/>
          <a:srcRect l="15294" t="29167" r="10784" b="12500"/>
          <a:stretch>
            <a:fillRect/>
          </a:stretch>
        </p:blipFill>
        <p:spPr bwMode="auto">
          <a:xfrm>
            <a:off x="-32" y="4352783"/>
            <a:ext cx="1620000" cy="862167"/>
          </a:xfrm>
          <a:prstGeom prst="rect">
            <a:avLst/>
          </a:prstGeom>
          <a:noFill/>
        </p:spPr>
      </p:pic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0" y="1000108"/>
            <a:ext cx="59293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ts val="600"/>
              </a:spcBef>
              <a:spcAft>
                <a:spcPts val="600"/>
              </a:spcAft>
            </a:pPr>
            <a:r>
              <a:rPr lang="en-US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Crimping Types and Test Standards</a:t>
            </a:r>
            <a:endParaRPr lang="en-US" sz="2400" dirty="0" smtClean="0">
              <a:solidFill>
                <a:srgbClr val="0D0D0D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Picture 2" descr="C:\Users\Selman\Desktop\sahra_logo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21" name="20 Dikdörtgen"/>
          <p:cNvSpPr/>
          <p:nvPr/>
        </p:nvSpPr>
        <p:spPr>
          <a:xfrm>
            <a:off x="6072198" y="1000108"/>
            <a:ext cx="30003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Any other crimping</a:t>
            </a:r>
            <a:r>
              <a:rPr lang="tr-TR" sz="2000" dirty="0" smtClean="0"/>
              <a:t> </a:t>
            </a:r>
            <a:r>
              <a:rPr lang="en-US" sz="2000" dirty="0" smtClean="0"/>
              <a:t>are applicable as long as </a:t>
            </a:r>
            <a:r>
              <a:rPr lang="en-US" sz="2000" b="1" i="1" u="sng" dirty="0" smtClean="0"/>
              <a:t>compatible w</a:t>
            </a:r>
            <a:r>
              <a:rPr lang="tr-TR" sz="2000" b="1" i="1" u="sng" dirty="0" smtClean="0"/>
              <a:t>it</a:t>
            </a:r>
            <a:r>
              <a:rPr lang="en-US" sz="2000" b="1" i="1" u="sng" dirty="0" smtClean="0"/>
              <a:t>h standards </a:t>
            </a:r>
            <a:r>
              <a:rPr lang="en-US" sz="2000" dirty="0" smtClean="0"/>
              <a:t>and do</a:t>
            </a:r>
            <a:r>
              <a:rPr lang="tr-TR" sz="2000" dirty="0" smtClean="0"/>
              <a:t> </a:t>
            </a:r>
            <a:r>
              <a:rPr lang="en-US" sz="2000" dirty="0" smtClean="0"/>
              <a:t>not cause problem at </a:t>
            </a:r>
            <a:r>
              <a:rPr lang="en-US" sz="2000" b="1" i="1" u="sng" dirty="0" smtClean="0"/>
              <a:t>connection point</a:t>
            </a:r>
            <a:r>
              <a:rPr lang="tr-TR" sz="2000" b="1" i="1" u="sng" dirty="0" smtClean="0"/>
              <a:t>s</a:t>
            </a:r>
            <a:r>
              <a:rPr lang="en-US" sz="2000" b="1" i="1" u="sng" dirty="0" smtClean="0"/>
              <a:t>.</a:t>
            </a:r>
            <a:endParaRPr lang="en-US" sz="2000" b="1" i="1" u="sng" dirty="0"/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674685" y="2786058"/>
            <a:ext cx="1254901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001025" y="2786058"/>
            <a:ext cx="1142976" cy="90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Users\Selman\Desktop\2233-heat-shrink-wrapped520e3541b05e4cc39c053e157ee2c83e.png"/>
          <p:cNvPicPr>
            <a:picLocks noChangeAspect="1" noChangeArrowheads="1"/>
          </p:cNvPicPr>
          <p:nvPr/>
        </p:nvPicPr>
        <p:blipFill>
          <a:blip r:embed="rId3"/>
          <a:srcRect t="24324" r="3776" b="10810"/>
          <a:stretch>
            <a:fillRect/>
          </a:stretch>
        </p:blipFill>
        <p:spPr bwMode="auto">
          <a:xfrm>
            <a:off x="6737432" y="3929066"/>
            <a:ext cx="2406568" cy="1643074"/>
          </a:xfrm>
          <a:prstGeom prst="rect">
            <a:avLst/>
          </a:prstGeom>
          <a:noFill/>
        </p:spPr>
      </p:pic>
      <p:pic>
        <p:nvPicPr>
          <p:cNvPr id="1026" name="Picture 2" descr="C:\Users\Selman\Downloads\Untitled-1 cop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8461" y="2571744"/>
            <a:ext cx="2695571" cy="1333997"/>
          </a:xfrm>
          <a:prstGeom prst="rect">
            <a:avLst/>
          </a:prstGeom>
          <a:noFill/>
        </p:spPr>
      </p:pic>
      <p:pic>
        <p:nvPicPr>
          <p:cNvPr id="22" name="Picture 14"/>
          <p:cNvPicPr>
            <a:picLocks noChangeArrowheads="1"/>
          </p:cNvPicPr>
          <p:nvPr/>
        </p:nvPicPr>
        <p:blipFill>
          <a:blip r:embed="rId5"/>
          <a:srcRect l="3210" b="8696"/>
          <a:stretch>
            <a:fillRect/>
          </a:stretch>
        </p:blipFill>
        <p:spPr bwMode="auto">
          <a:xfrm>
            <a:off x="7000892" y="1000108"/>
            <a:ext cx="2143108" cy="1571636"/>
          </a:xfrm>
          <a:prstGeom prst="rect">
            <a:avLst/>
          </a:prstGeom>
          <a:noFill/>
        </p:spPr>
      </p:pic>
      <p:sp>
        <p:nvSpPr>
          <p:cNvPr id="9" name="8 Dikdörtgen"/>
          <p:cNvSpPr/>
          <p:nvPr/>
        </p:nvSpPr>
        <p:spPr>
          <a:xfrm>
            <a:off x="-32" y="1600130"/>
            <a:ext cx="914403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tr-TR" sz="2000" dirty="0" smtClean="0"/>
              <a:t> </a:t>
            </a:r>
            <a:r>
              <a:rPr lang="en-US" sz="2000" dirty="0" smtClean="0"/>
              <a:t>First,</a:t>
            </a:r>
            <a:r>
              <a:rPr lang="tr-TR" sz="2000" dirty="0" smtClean="0"/>
              <a:t> </a:t>
            </a:r>
            <a:r>
              <a:rPr lang="en-US" sz="2000" dirty="0" smtClean="0"/>
              <a:t>the insulation is stripped. Second, the exposed part of the conductor is wire brushed.</a:t>
            </a:r>
            <a:r>
              <a:rPr lang="tr-TR" sz="2000" dirty="0" smtClean="0"/>
              <a:t> </a:t>
            </a:r>
            <a:r>
              <a:rPr lang="en-US" sz="2000" dirty="0" smtClean="0"/>
              <a:t>Third, an oxide inhibitor is applied. Finally, the connector is tightened to the</a:t>
            </a:r>
            <a:r>
              <a:rPr lang="tr-TR" sz="2000" dirty="0" smtClean="0"/>
              <a:t> </a:t>
            </a:r>
            <a:r>
              <a:rPr lang="en-US" sz="2000" dirty="0" smtClean="0"/>
              <a:t>recommended value</a:t>
            </a:r>
            <a:r>
              <a:rPr lang="tr-TR" sz="2000" dirty="0" smtClean="0"/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tr-TR" sz="2000" dirty="0" smtClean="0"/>
              <a:t> </a:t>
            </a:r>
            <a:r>
              <a:rPr lang="en-US" sz="2000" dirty="0" smtClean="0">
                <a:solidFill>
                  <a:srgbClr val="0D0D0D"/>
                </a:solidFill>
                <a:ea typeface="Calibri" pitchFamily="34" charset="0"/>
                <a:cs typeface="Times New Roman" pitchFamily="18" charset="0"/>
              </a:rPr>
              <a:t>Brush only in one direction and not too forceful. Forceful brushing </a:t>
            </a:r>
            <a:endParaRPr lang="tr-TR" sz="2000" dirty="0" smtClean="0">
              <a:solidFill>
                <a:srgbClr val="0D0D0D"/>
              </a:solidFill>
              <a:ea typeface="Calibri" pitchFamily="34" charset="0"/>
              <a:cs typeface="Times New Roman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solidFill>
                  <a:srgbClr val="0D0D0D"/>
                </a:solidFill>
                <a:ea typeface="Calibri" pitchFamily="34" charset="0"/>
                <a:cs typeface="Times New Roman" pitchFamily="18" charset="0"/>
              </a:rPr>
              <a:t>can embed oxides in the wire.</a:t>
            </a:r>
            <a:endParaRPr lang="tr-TR" sz="2000" dirty="0" smtClean="0"/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tr-TR" sz="2000" dirty="0" smtClean="0"/>
              <a:t> </a:t>
            </a:r>
            <a:r>
              <a:rPr lang="en-US" sz="2000" dirty="0" smtClean="0"/>
              <a:t>Sufficient paste should be applied and distributed evenly over the entire conductor surface. </a:t>
            </a:r>
            <a:r>
              <a:rPr lang="tr-TR" sz="2000" dirty="0" smtClean="0"/>
              <a:t> </a:t>
            </a:r>
            <a:r>
              <a:rPr lang="en-US" sz="2000" dirty="0" smtClean="0"/>
              <a:t>Ensure surface of conductor is completely covered with the contact paste. 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tr-TR" sz="2000" dirty="0" smtClean="0"/>
              <a:t> </a:t>
            </a:r>
            <a:r>
              <a:rPr lang="en-US" sz="2000" dirty="0" smtClean="0"/>
              <a:t>Start  the  first  crimp at the lug end and progress towards the conductor</a:t>
            </a:r>
            <a:r>
              <a:rPr lang="tr-TR" sz="2000" dirty="0" smtClean="0"/>
              <a:t>	         </a:t>
            </a:r>
            <a:r>
              <a:rPr lang="en-US" sz="2000" dirty="0" smtClean="0"/>
              <a:t>to ensure that compacted material expands in this direction.</a:t>
            </a:r>
            <a:endParaRPr lang="tr-TR" sz="2000" dirty="0" smtClean="0"/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tr-TR" sz="2000" dirty="0" smtClean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After</a:t>
            </a:r>
            <a:r>
              <a:rPr lang="tr-TR" sz="2000" dirty="0" smtClean="0">
                <a:solidFill>
                  <a:srgbClr val="0D0D0D"/>
                </a:solidFill>
              </a:rPr>
              <a:t> c</a:t>
            </a:r>
            <a:r>
              <a:rPr lang="en-US" sz="2000" dirty="0" smtClean="0"/>
              <a:t>rimp</a:t>
            </a:r>
            <a:r>
              <a:rPr lang="tr-TR" sz="2000" dirty="0" err="1" smtClean="0"/>
              <a:t>ing</a:t>
            </a:r>
            <a:r>
              <a:rPr lang="tr-TR" sz="2000" dirty="0" smtClean="0"/>
              <a:t>, </a:t>
            </a:r>
            <a:r>
              <a:rPr lang="en-US" sz="2000" dirty="0" smtClean="0"/>
              <a:t>a heat shrink sleeve should be applied. The </a:t>
            </a:r>
            <a:endParaRPr lang="tr-TR" sz="2000" dirty="0" smtClean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/>
              <a:t>purpose </a:t>
            </a:r>
            <a:r>
              <a:rPr lang="tr-TR" sz="2000" dirty="0" smtClean="0"/>
              <a:t>o</a:t>
            </a:r>
            <a:r>
              <a:rPr lang="en-US" sz="2000" dirty="0" smtClean="0"/>
              <a:t>f this sleeve is to prevent the ingress of moisture or dirt at the junction</a:t>
            </a:r>
            <a:r>
              <a:rPr lang="tr-TR" sz="2000" dirty="0" smtClean="0"/>
              <a:t>.</a:t>
            </a:r>
            <a:endParaRPr lang="en-US" sz="2000" dirty="0" smtClean="0">
              <a:solidFill>
                <a:srgbClr val="0D0D0D"/>
              </a:solidFill>
            </a:endParaRPr>
          </a:p>
        </p:txBody>
      </p:sp>
      <p:pic>
        <p:nvPicPr>
          <p:cNvPr id="10" name="Picture 2" descr="C:\Users\Selman\Desktop\sahra_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1000108"/>
            <a:ext cx="59293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ts val="600"/>
              </a:spcBef>
              <a:spcAft>
                <a:spcPts val="600"/>
              </a:spcAft>
            </a:pPr>
            <a:r>
              <a:rPr lang="en-US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How</a:t>
            </a:r>
            <a:r>
              <a:rPr lang="tr-TR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to</a:t>
            </a:r>
            <a:r>
              <a:rPr lang="tr-TR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make</a:t>
            </a:r>
            <a:r>
              <a:rPr lang="tr-TR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a </a:t>
            </a:r>
            <a:r>
              <a:rPr lang="en-US" sz="2800" b="1" i="1" u="sng" dirty="0" err="1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reli</a:t>
            </a:r>
            <a:r>
              <a:rPr lang="tr-TR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</a:t>
            </a:r>
            <a:r>
              <a:rPr lang="en-US" sz="2800" b="1" i="1" u="sng" dirty="0" err="1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ble</a:t>
            </a:r>
            <a:r>
              <a:rPr lang="tr-TR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c</a:t>
            </a:r>
            <a:r>
              <a:rPr lang="en-US" sz="2800" b="1" i="1" u="sng" dirty="0" err="1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onnection</a:t>
            </a:r>
            <a:r>
              <a:rPr lang="tr-TR" sz="2800" b="1" i="1" u="sng" dirty="0" smtClean="0">
                <a:solidFill>
                  <a:srgbClr val="0D0D0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0D0D0D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1142976" y="428605"/>
            <a:ext cx="6929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Connection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Termination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Crimping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71438" y="5548986"/>
            <a:ext cx="8858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ts val="600"/>
              </a:spcBef>
              <a:spcAft>
                <a:spcPts val="600"/>
              </a:spcAft>
            </a:pPr>
            <a:r>
              <a:rPr lang="tr-TR" sz="2800" b="1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en-US" sz="2800" b="1" i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Without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a Qualified Workmanship, </a:t>
            </a:r>
            <a:r>
              <a:rPr lang="tr-TR" sz="2800" b="1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it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is a </a:t>
            </a:r>
            <a:r>
              <a:rPr lang="en-US" sz="2800" b="1" i="1" u="sng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Fairy Story</a:t>
            </a:r>
            <a:r>
              <a:rPr lang="tr-TR" sz="2800" b="1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!!!”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en-US" sz="2400" b="1" dirty="0" smtClean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ünlem işareti gif ile ilgili görsel sonuc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95760">
            <a:off x="7565037" y="2336441"/>
            <a:ext cx="1017748" cy="2418169"/>
          </a:xfrm>
          <a:prstGeom prst="rect">
            <a:avLst/>
          </a:prstGeom>
          <a:noFill/>
        </p:spPr>
      </p:pic>
      <p:pic>
        <p:nvPicPr>
          <p:cNvPr id="8" name="Picture 2" descr="C:\Users\Selman\Desktop\sahra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9" name="8 Dikdörtgen"/>
          <p:cNvSpPr/>
          <p:nvPr/>
        </p:nvSpPr>
        <p:spPr>
          <a:xfrm>
            <a:off x="1142976" y="428605"/>
            <a:ext cx="6929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Connection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Termination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Crimping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-32" y="1000108"/>
            <a:ext cx="80724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ts val="600"/>
              </a:spcBef>
              <a:spcAft>
                <a:spcPts val="600"/>
              </a:spcAft>
            </a:pPr>
            <a:r>
              <a:rPr lang="en-US" sz="28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Small components with a great impact</a:t>
            </a:r>
            <a:r>
              <a:rPr lang="en-US" sz="2800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b="1" i="1" u="sng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even Fire</a:t>
            </a:r>
            <a:r>
              <a:rPr lang="tr-TR" sz="2800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!!!</a:t>
            </a:r>
            <a:endParaRPr lang="en-US" sz="2400" i="1" dirty="0" smtClean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14 Dikdörtgen"/>
          <p:cNvSpPr/>
          <p:nvPr/>
        </p:nvSpPr>
        <p:spPr>
          <a:xfrm>
            <a:off x="-32" y="1714489"/>
            <a:ext cx="8715436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tr-TR" sz="2400" dirty="0" smtClean="0">
                <a:latin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</a:rPr>
              <a:t>Interoperability of Accessories</a:t>
            </a:r>
            <a:r>
              <a:rPr lang="tr-TR" sz="2400" dirty="0" smtClean="0">
                <a:latin typeface="Calibri" pitchFamily="34" charset="0"/>
              </a:rPr>
              <a:t>, </a:t>
            </a:r>
            <a:r>
              <a:rPr lang="en-US" sz="2400" dirty="0" smtClean="0">
                <a:latin typeface="Calibri" pitchFamily="34" charset="0"/>
              </a:rPr>
              <a:t>Aluminium</a:t>
            </a:r>
            <a:r>
              <a:rPr lang="tr-TR" sz="2400" dirty="0" smtClean="0">
                <a:latin typeface="Calibri" pitchFamily="34" charset="0"/>
              </a:rPr>
              <a:t>  </a:t>
            </a:r>
            <a:r>
              <a:rPr lang="en-US" sz="2400" dirty="0" smtClean="0">
                <a:latin typeface="Calibri" pitchFamily="34" charset="0"/>
              </a:rPr>
              <a:t>and Copper</a:t>
            </a:r>
            <a:endParaRPr lang="tr-TR" sz="2400" dirty="0" smtClean="0">
              <a:latin typeface="Calibri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tr-TR" sz="2400" dirty="0" smtClean="0">
                <a:solidFill>
                  <a:srgbClr val="0D0D0D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rgbClr val="0D0D0D"/>
                </a:solidFill>
                <a:latin typeface="Calibri" pitchFamily="34" charset="0"/>
              </a:rPr>
              <a:t>Workmanship</a:t>
            </a:r>
            <a:r>
              <a:rPr lang="tr-TR" sz="2400" dirty="0" smtClean="0">
                <a:solidFill>
                  <a:srgbClr val="0D0D0D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rgbClr val="0D0D0D"/>
                </a:solidFill>
                <a:latin typeface="Calibri" pitchFamily="34" charset="0"/>
              </a:rPr>
              <a:t>Quality</a:t>
            </a:r>
            <a:r>
              <a:rPr lang="tr-TR" sz="2400" dirty="0" smtClean="0">
                <a:solidFill>
                  <a:srgbClr val="0D0D0D"/>
                </a:solidFill>
                <a:latin typeface="Calibri" pitchFamily="34" charset="0"/>
              </a:rPr>
              <a:t>, </a:t>
            </a:r>
            <a:r>
              <a:rPr lang="tr-TR" sz="2400" dirty="0" err="1" smtClean="0">
                <a:solidFill>
                  <a:srgbClr val="0D0D0D"/>
                </a:solidFill>
                <a:latin typeface="Calibri" pitchFamily="34" charset="0"/>
              </a:rPr>
              <a:t>Keep</a:t>
            </a:r>
            <a:r>
              <a:rPr lang="tr-TR" sz="2400" dirty="0" smtClean="0">
                <a:solidFill>
                  <a:srgbClr val="0D0D0D"/>
                </a:solidFill>
                <a:latin typeface="Calibri" pitchFamily="34" charset="0"/>
              </a:rPr>
              <a:t> </a:t>
            </a:r>
            <a:r>
              <a:rPr lang="tr-TR" sz="2400" dirty="0" err="1" smtClean="0">
                <a:solidFill>
                  <a:srgbClr val="0D0D0D"/>
                </a:solidFill>
                <a:latin typeface="Calibri" pitchFamily="34" charset="0"/>
              </a:rPr>
              <a:t>off</a:t>
            </a:r>
            <a:r>
              <a:rPr lang="tr-TR" sz="2400" dirty="0" smtClean="0">
                <a:solidFill>
                  <a:srgbClr val="0D0D0D"/>
                </a:solidFill>
                <a:latin typeface="Calibri" pitchFamily="34" charset="0"/>
              </a:rPr>
              <a:t> </a:t>
            </a:r>
            <a:r>
              <a:rPr lang="en-US" sz="2400" dirty="0" smtClean="0"/>
              <a:t>Imprudent</a:t>
            </a:r>
            <a:r>
              <a:rPr lang="tr-TR" sz="2400" dirty="0" smtClean="0"/>
              <a:t> </a:t>
            </a:r>
            <a:r>
              <a:rPr lang="en-US" sz="2400" dirty="0" smtClean="0"/>
              <a:t>Termination</a:t>
            </a:r>
            <a:r>
              <a:rPr lang="tr-TR" sz="2400" dirty="0" smtClean="0"/>
              <a:t> </a:t>
            </a:r>
            <a:endParaRPr lang="en-US" sz="2400" dirty="0" smtClean="0">
              <a:solidFill>
                <a:srgbClr val="0D0D0D"/>
              </a:solidFill>
              <a:latin typeface="Calibri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D0D0D"/>
                </a:solidFill>
                <a:latin typeface="Calibri" pitchFamily="34" charset="0"/>
              </a:rPr>
              <a:t> Compound/Grease/Oxide</a:t>
            </a:r>
            <a:r>
              <a:rPr lang="tr-TR" sz="2400" dirty="0" smtClean="0">
                <a:solidFill>
                  <a:srgbClr val="0D0D0D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rgbClr val="0D0D0D"/>
                </a:solidFill>
                <a:latin typeface="Calibri" pitchFamily="34" charset="0"/>
              </a:rPr>
              <a:t>inhibitor</a:t>
            </a:r>
            <a:r>
              <a:rPr lang="tr-TR" sz="2400" dirty="0" smtClean="0">
                <a:solidFill>
                  <a:srgbClr val="0D0D0D"/>
                </a:solidFill>
                <a:latin typeface="Calibri" pitchFamily="34" charset="0"/>
              </a:rPr>
              <a:t>,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tr-TR" sz="2400" dirty="0" smtClean="0">
                <a:solidFill>
                  <a:srgbClr val="0D0D0D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rgbClr val="0D0D0D"/>
                </a:solidFill>
                <a:latin typeface="Calibri" pitchFamily="34" charset="0"/>
              </a:rPr>
              <a:t>Creep</a:t>
            </a:r>
            <a:r>
              <a:rPr lang="tr-TR" sz="2400" dirty="0" smtClean="0">
                <a:solidFill>
                  <a:srgbClr val="0D0D0D"/>
                </a:solidFill>
                <a:latin typeface="Calibri" pitchFamily="34" charset="0"/>
              </a:rPr>
              <a:t>,</a:t>
            </a:r>
            <a:r>
              <a:rPr lang="en-US" sz="2400" dirty="0" smtClean="0">
                <a:solidFill>
                  <a:srgbClr val="0D0D0D"/>
                </a:solidFill>
                <a:latin typeface="Calibri" pitchFamily="34" charset="0"/>
              </a:rPr>
              <a:t> Thermal Expansion, Voltage Drop</a:t>
            </a:r>
            <a:r>
              <a:rPr lang="tr-TR" sz="2400" dirty="0" smtClean="0">
                <a:solidFill>
                  <a:srgbClr val="0D0D0D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rgbClr val="0D0D0D"/>
                </a:solidFill>
                <a:latin typeface="Calibri" pitchFamily="34" charset="0"/>
              </a:rPr>
              <a:t>Factors</a:t>
            </a:r>
            <a:endParaRPr lang="tr-TR" sz="2400" dirty="0" smtClean="0">
              <a:solidFill>
                <a:srgbClr val="0D0D0D"/>
              </a:solidFill>
              <a:latin typeface="Calibri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tr-TR" sz="2400" dirty="0" smtClean="0">
                <a:solidFill>
                  <a:srgbClr val="0D0D0D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rgbClr val="0D0D0D"/>
                </a:solidFill>
                <a:latin typeface="Calibri" pitchFamily="34" charset="0"/>
              </a:rPr>
              <a:t>Material</a:t>
            </a:r>
            <a:r>
              <a:rPr lang="tr-TR" sz="2400" dirty="0" smtClean="0">
                <a:solidFill>
                  <a:srgbClr val="0D0D0D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rgbClr val="0D0D0D"/>
                </a:solidFill>
                <a:latin typeface="Calibri" pitchFamily="34" charset="0"/>
              </a:rPr>
              <a:t>Grade</a:t>
            </a:r>
            <a:r>
              <a:rPr lang="tr-TR" sz="2400" dirty="0" smtClean="0">
                <a:solidFill>
                  <a:srgbClr val="0D0D0D"/>
                </a:solidFill>
                <a:latin typeface="Calibri" pitchFamily="34" charset="0"/>
              </a:rPr>
              <a:t> of Aluminium </a:t>
            </a:r>
            <a:r>
              <a:rPr lang="en-US" sz="2400" dirty="0" smtClean="0">
                <a:solidFill>
                  <a:srgbClr val="0D0D0D"/>
                </a:solidFill>
                <a:latin typeface="Calibri" pitchFamily="34" charset="0"/>
              </a:rPr>
              <a:t>Alloy</a:t>
            </a:r>
            <a:r>
              <a:rPr lang="tr-TR" sz="2400" dirty="0" smtClean="0">
                <a:solidFill>
                  <a:srgbClr val="0D0D0D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rgbClr val="0D0D0D"/>
                </a:solidFill>
                <a:latin typeface="Calibri" pitchFamily="34" charset="0"/>
              </a:rPr>
              <a:t>Conductor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D0D0D"/>
                </a:solidFill>
                <a:latin typeface="Calibri" pitchFamily="34" charset="0"/>
              </a:rPr>
              <a:t> Environmental Conditions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tr-TR" sz="2400" dirty="0" smtClean="0">
                <a:solidFill>
                  <a:srgbClr val="0D0D0D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rgbClr val="0D0D0D"/>
                </a:solidFill>
                <a:latin typeface="Calibri" pitchFamily="34" charset="0"/>
              </a:rPr>
              <a:t>Connector/Terminal</a:t>
            </a:r>
            <a:r>
              <a:rPr lang="tr-TR" sz="2400" dirty="0" smtClean="0">
                <a:solidFill>
                  <a:srgbClr val="0D0D0D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rgbClr val="0D0D0D"/>
                </a:solidFill>
                <a:latin typeface="Calibri" pitchFamily="34" charset="0"/>
              </a:rPr>
              <a:t>Tools Quality</a:t>
            </a:r>
            <a:endParaRPr lang="tr-TR" sz="2400" dirty="0" smtClean="0">
              <a:solidFill>
                <a:srgbClr val="0D0D0D"/>
              </a:solidFill>
              <a:latin typeface="Calibri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tr-TR" sz="2400" dirty="0" smtClean="0">
                <a:latin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</a:rPr>
              <a:t>Different manufacturer or installers have different method</a:t>
            </a:r>
            <a:r>
              <a:rPr lang="tr-TR" sz="2400" dirty="0" smtClean="0">
                <a:latin typeface="Calibri" pitchFamily="34" charset="0"/>
              </a:rPr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D0D0D"/>
                </a:solidFill>
                <a:latin typeface="Calibri" pitchFamily="34" charset="0"/>
              </a:rPr>
              <a:t> Proper tightening</a:t>
            </a:r>
            <a:r>
              <a:rPr lang="tr-TR" sz="2400" dirty="0" smtClean="0">
                <a:solidFill>
                  <a:srgbClr val="0D0D0D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rgbClr val="0D0D0D"/>
                </a:solidFill>
                <a:latin typeface="Calibri" pitchFamily="34" charset="0"/>
              </a:rPr>
              <a:t>torque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tr-TR" sz="2400" dirty="0" smtClean="0">
                <a:solidFill>
                  <a:srgbClr val="0D0D0D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rgbClr val="0D0D0D"/>
                </a:solidFill>
                <a:latin typeface="Calibri" pitchFamily="34" charset="0"/>
              </a:rPr>
              <a:t>Periodic inspection</a:t>
            </a:r>
            <a:endParaRPr lang="en-US" sz="2400" dirty="0" smtClean="0">
              <a:solidFill>
                <a:srgbClr val="0D0D0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etin kutusu"/>
          <p:cNvSpPr txBox="1"/>
          <p:nvPr/>
        </p:nvSpPr>
        <p:spPr>
          <a:xfrm>
            <a:off x="1928794" y="3000372"/>
            <a:ext cx="49292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latin typeface="Calibri" pitchFamily="34" charset="0"/>
              </a:rPr>
              <a:t>SELMAN ÜNLÜ</a:t>
            </a:r>
          </a:p>
          <a:p>
            <a:pPr algn="ctr"/>
            <a:r>
              <a:rPr lang="tr-TR" sz="2400" dirty="0" err="1" smtClean="0">
                <a:latin typeface="Calibri" pitchFamily="34" charset="0"/>
              </a:rPr>
              <a:t>Mech</a:t>
            </a:r>
            <a:r>
              <a:rPr lang="tr-TR" sz="2400" dirty="0" smtClean="0">
                <a:latin typeface="Calibri" pitchFamily="34" charset="0"/>
              </a:rPr>
              <a:t>. </a:t>
            </a:r>
            <a:r>
              <a:rPr lang="tr-TR" sz="2400" dirty="0" err="1" smtClean="0">
                <a:latin typeface="Calibri" pitchFamily="34" charset="0"/>
              </a:rPr>
              <a:t>Eng</a:t>
            </a:r>
            <a:r>
              <a:rPr lang="tr-TR" sz="2400" dirty="0" smtClean="0">
                <a:latin typeface="Calibri" pitchFamily="34" charset="0"/>
              </a:rPr>
              <a:t>, </a:t>
            </a:r>
            <a:r>
              <a:rPr lang="tr-TR" sz="2400" dirty="0" err="1" smtClean="0">
                <a:latin typeface="Calibri" pitchFamily="34" charset="0"/>
              </a:rPr>
              <a:t>Deputy</a:t>
            </a:r>
            <a:r>
              <a:rPr lang="tr-TR" sz="2400" dirty="0" smtClean="0">
                <a:latin typeface="Calibri" pitchFamily="34" charset="0"/>
              </a:rPr>
              <a:t> G.M.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6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8" name="7 Metin kutusu"/>
          <p:cNvSpPr txBox="1"/>
          <p:nvPr/>
        </p:nvSpPr>
        <p:spPr>
          <a:xfrm>
            <a:off x="2214546" y="928670"/>
            <a:ext cx="5000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7200" dirty="0" err="1" smtClean="0">
                <a:latin typeface="Calibri" pitchFamily="34" charset="0"/>
              </a:rPr>
              <a:t>Thank</a:t>
            </a:r>
            <a:r>
              <a:rPr lang="tr-TR" sz="7200" dirty="0" smtClean="0">
                <a:latin typeface="Calibri" pitchFamily="34" charset="0"/>
              </a:rPr>
              <a:t> </a:t>
            </a:r>
            <a:r>
              <a:rPr lang="tr-TR" sz="7200" dirty="0" err="1" smtClean="0">
                <a:latin typeface="Calibri" pitchFamily="34" charset="0"/>
              </a:rPr>
              <a:t>you</a:t>
            </a:r>
            <a:r>
              <a:rPr lang="tr-TR" sz="7200" dirty="0" smtClean="0">
                <a:latin typeface="Calibri" pitchFamily="34" charset="0"/>
              </a:rPr>
              <a:t>…</a:t>
            </a:r>
          </a:p>
        </p:txBody>
      </p:sp>
      <p:sp>
        <p:nvSpPr>
          <p:cNvPr id="10" name="9 Metin kutusu"/>
          <p:cNvSpPr txBox="1"/>
          <p:nvPr/>
        </p:nvSpPr>
        <p:spPr>
          <a:xfrm>
            <a:off x="2786050" y="4071942"/>
            <a:ext cx="4929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Calibri" pitchFamily="34" charset="0"/>
              </a:rPr>
              <a:t>Mail: selmanunlu@</a:t>
            </a:r>
            <a:r>
              <a:rPr lang="tr-TR" sz="2400" dirty="0" err="1" smtClean="0">
                <a:latin typeface="Calibri" pitchFamily="34" charset="0"/>
              </a:rPr>
              <a:t>sahrakablo</a:t>
            </a:r>
            <a:r>
              <a:rPr lang="tr-TR" sz="2400" dirty="0" smtClean="0">
                <a:latin typeface="Calibri" pitchFamily="34" charset="0"/>
              </a:rPr>
              <a:t>.com</a:t>
            </a:r>
          </a:p>
          <a:p>
            <a:r>
              <a:rPr lang="tr-TR" sz="2400" dirty="0" smtClean="0">
                <a:latin typeface="Calibri" pitchFamily="34" charset="0"/>
              </a:rPr>
              <a:t>Mobile: 00 90 532 216 64 78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571472" y="5357826"/>
            <a:ext cx="6000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i="1" u="sng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Download</a:t>
            </a:r>
            <a:r>
              <a:rPr lang="tr-TR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tr-TR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this</a:t>
            </a:r>
            <a:r>
              <a:rPr lang="tr-TR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tr-TR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presentation</a:t>
            </a:r>
            <a:r>
              <a:rPr lang="tr-TR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at </a:t>
            </a:r>
            <a:r>
              <a:rPr lang="tr-TR" b="1" u="sng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www.</a:t>
            </a:r>
            <a:r>
              <a:rPr lang="tr-TR" b="1" u="sng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sahrakablo</a:t>
            </a:r>
            <a:r>
              <a:rPr lang="tr-TR" b="1" u="sng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.com</a:t>
            </a:r>
            <a:endParaRPr lang="en-US" b="1" u="sng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graphicFrame>
        <p:nvGraphicFramePr>
          <p:cNvPr id="8" name="7 Tablo"/>
          <p:cNvGraphicFramePr>
            <a:graphicFrameLocks noGrp="1"/>
          </p:cNvGraphicFramePr>
          <p:nvPr/>
        </p:nvGraphicFramePr>
        <p:xfrm>
          <a:off x="571472" y="1214422"/>
          <a:ext cx="7358115" cy="3964448"/>
        </p:xfrm>
        <a:graphic>
          <a:graphicData uri="http://schemas.openxmlformats.org/drawingml/2006/table">
            <a:tbl>
              <a:tblPr/>
              <a:tblGrid>
                <a:gridCol w="2643206"/>
                <a:gridCol w="2357454"/>
                <a:gridCol w="2357455"/>
              </a:tblGrid>
              <a:tr h="64294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1" i="0" u="none" strike="noStrike" dirty="0" err="1">
                          <a:solidFill>
                            <a:srgbClr val="0D0D0D"/>
                          </a:solidFill>
                          <a:latin typeface="Calibri"/>
                        </a:rPr>
                        <a:t>Material</a:t>
                      </a:r>
                      <a:endParaRPr lang="tr-TR" sz="2000" b="1" i="0" u="none" strike="noStrike" dirty="0">
                        <a:solidFill>
                          <a:srgbClr val="0D0D0D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2000" b="1" i="0" u="none" strike="noStrike" dirty="0">
                          <a:solidFill>
                            <a:srgbClr val="0D0D0D"/>
                          </a:solidFill>
                          <a:latin typeface="Calibri"/>
                        </a:rPr>
                        <a:t>ρ </a:t>
                      </a:r>
                      <a:r>
                        <a:rPr lang="da-DK" sz="2000" b="1" i="0" u="none" strike="noStrike" dirty="0" smtClean="0">
                          <a:solidFill>
                            <a:srgbClr val="0D0D0D"/>
                          </a:solidFill>
                          <a:latin typeface="Calibri"/>
                        </a:rPr>
                        <a:t>(</a:t>
                      </a:r>
                      <a:r>
                        <a:rPr lang="tr-TR" sz="2000" b="1" i="0" u="none" strike="noStrike" dirty="0" smtClean="0">
                          <a:solidFill>
                            <a:srgbClr val="0D0D0D"/>
                          </a:solidFill>
                          <a:latin typeface="Calibri"/>
                        </a:rPr>
                        <a:t>10</a:t>
                      </a:r>
                      <a:r>
                        <a:rPr lang="tr-TR" sz="2000" b="1" i="0" u="none" strike="noStrike" baseline="30000" dirty="0" smtClean="0">
                          <a:solidFill>
                            <a:srgbClr val="0D0D0D"/>
                          </a:solidFill>
                          <a:latin typeface="Calibri"/>
                        </a:rPr>
                        <a:t>-8</a:t>
                      </a:r>
                      <a:r>
                        <a:rPr lang="da-DK" sz="2000" b="1" i="0" u="none" strike="noStrike" dirty="0" smtClean="0">
                          <a:solidFill>
                            <a:srgbClr val="0D0D0D"/>
                          </a:solidFill>
                          <a:latin typeface="Calibri"/>
                        </a:rPr>
                        <a:t>Ω·m</a:t>
                      </a:r>
                      <a:r>
                        <a:rPr lang="da-DK" sz="2000" b="1" i="0" u="none" strike="noStrike" dirty="0">
                          <a:solidFill>
                            <a:srgbClr val="0D0D0D"/>
                          </a:solidFill>
                          <a:latin typeface="Calibri"/>
                        </a:rPr>
                        <a:t>) at 20 °C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D0D0D"/>
                          </a:solidFill>
                          <a:latin typeface="Calibri"/>
                        </a:rPr>
                        <a:t>σ </a:t>
                      </a:r>
                      <a:r>
                        <a:rPr lang="en-US" sz="2000" b="1" i="0" u="none" strike="noStrike" dirty="0" smtClean="0">
                          <a:solidFill>
                            <a:srgbClr val="0D0D0D"/>
                          </a:solidFill>
                          <a:latin typeface="Calibri"/>
                        </a:rPr>
                        <a:t>(</a:t>
                      </a:r>
                      <a:r>
                        <a:rPr lang="tr-TR" sz="2000" b="1" i="0" u="none" strike="noStrike" dirty="0" smtClean="0">
                          <a:solidFill>
                            <a:srgbClr val="0D0D0D"/>
                          </a:solidFill>
                          <a:latin typeface="Calibri"/>
                        </a:rPr>
                        <a:t>10</a:t>
                      </a:r>
                      <a:r>
                        <a:rPr lang="tr-TR" sz="2000" b="1" i="0" u="none" strike="noStrike" baseline="30000" dirty="0" smtClean="0">
                          <a:solidFill>
                            <a:srgbClr val="0D0D0D"/>
                          </a:solidFill>
                          <a:latin typeface="Calibri"/>
                        </a:rPr>
                        <a:t>7</a:t>
                      </a:r>
                      <a:r>
                        <a:rPr lang="en-US" sz="2000" b="1" i="0" u="none" strike="noStrike" dirty="0" smtClean="0">
                          <a:solidFill>
                            <a:srgbClr val="0D0D0D"/>
                          </a:solidFill>
                          <a:latin typeface="Calibri"/>
                        </a:rPr>
                        <a:t>S/m</a:t>
                      </a:r>
                      <a:r>
                        <a:rPr lang="en-US" sz="2000" b="1" i="0" u="none" strike="noStrike" dirty="0">
                          <a:solidFill>
                            <a:srgbClr val="0D0D0D"/>
                          </a:solidFill>
                          <a:latin typeface="Calibri"/>
                        </a:rPr>
                        <a:t>) at 20 °C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4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i="0" u="none" strike="noStrike" dirty="0" err="1">
                          <a:solidFill>
                            <a:srgbClr val="0D0D0D"/>
                          </a:solidFill>
                          <a:latin typeface="Calibri"/>
                        </a:rPr>
                        <a:t>Silver</a:t>
                      </a:r>
                      <a:endParaRPr lang="tr-TR" sz="2800" b="0" i="0" u="none" strike="noStrike" dirty="0">
                        <a:solidFill>
                          <a:srgbClr val="0D0D0D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i="0" u="none" strike="noStrike" dirty="0" smtClean="0">
                          <a:solidFill>
                            <a:srgbClr val="0D0D0D"/>
                          </a:solidFill>
                          <a:latin typeface="Calibri"/>
                        </a:rPr>
                        <a:t>1.59</a:t>
                      </a:r>
                      <a:endParaRPr lang="tr-TR" sz="2800" b="0" i="0" u="none" strike="noStrike" dirty="0">
                        <a:solidFill>
                          <a:srgbClr val="0D0D0D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i="0" u="none" strike="noStrike" dirty="0" smtClean="0">
                          <a:solidFill>
                            <a:srgbClr val="0D0D0D"/>
                          </a:solidFill>
                          <a:latin typeface="Calibri"/>
                        </a:rPr>
                        <a:t>6.30</a:t>
                      </a:r>
                      <a:endParaRPr lang="tr-TR" sz="2800" b="0" i="0" u="none" strike="noStrike" dirty="0">
                        <a:solidFill>
                          <a:srgbClr val="0D0D0D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4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i="0" u="none" strike="noStrike" dirty="0" err="1">
                          <a:solidFill>
                            <a:srgbClr val="0D0D0D"/>
                          </a:solidFill>
                          <a:latin typeface="Calibri"/>
                        </a:rPr>
                        <a:t>Copper</a:t>
                      </a:r>
                      <a:endParaRPr lang="tr-TR" sz="2800" b="0" i="0" u="none" strike="noStrike" dirty="0">
                        <a:solidFill>
                          <a:srgbClr val="0D0D0D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i="0" u="none" strike="noStrike" dirty="0" smtClean="0">
                          <a:solidFill>
                            <a:srgbClr val="0D0D0D"/>
                          </a:solidFill>
                          <a:latin typeface="Calibri"/>
                        </a:rPr>
                        <a:t>1.68</a:t>
                      </a:r>
                      <a:endParaRPr lang="tr-TR" sz="2800" b="0" i="0" u="none" strike="noStrike" dirty="0">
                        <a:solidFill>
                          <a:srgbClr val="0D0D0D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i="0" u="none" strike="noStrike" dirty="0" smtClean="0">
                          <a:solidFill>
                            <a:srgbClr val="0D0D0D"/>
                          </a:solidFill>
                          <a:latin typeface="Calibri"/>
                        </a:rPr>
                        <a:t>5.96</a:t>
                      </a:r>
                      <a:endParaRPr lang="tr-TR" sz="2800" b="0" i="0" u="none" strike="noStrike" dirty="0">
                        <a:solidFill>
                          <a:srgbClr val="0D0D0D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4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i="0" u="none" strike="noStrike" dirty="0" err="1" smtClean="0">
                          <a:solidFill>
                            <a:srgbClr val="0D0D0D"/>
                          </a:solidFill>
                          <a:latin typeface="Calibri"/>
                        </a:rPr>
                        <a:t>Annealed</a:t>
                      </a:r>
                      <a:r>
                        <a:rPr lang="tr-TR" sz="2800" b="0" i="0" u="none" strike="noStrike" dirty="0" smtClean="0">
                          <a:solidFill>
                            <a:srgbClr val="0D0D0D"/>
                          </a:solidFill>
                          <a:latin typeface="Calibri"/>
                        </a:rPr>
                        <a:t> </a:t>
                      </a:r>
                      <a:r>
                        <a:rPr lang="tr-TR" sz="2800" b="0" i="0" u="none" strike="noStrike" dirty="0" err="1" smtClean="0">
                          <a:solidFill>
                            <a:srgbClr val="0D0D0D"/>
                          </a:solidFill>
                          <a:latin typeface="Calibri"/>
                        </a:rPr>
                        <a:t>Copper</a:t>
                      </a:r>
                      <a:endParaRPr lang="tr-TR" sz="2800" b="0" i="0" u="none" strike="noStrike" dirty="0">
                        <a:solidFill>
                          <a:srgbClr val="0D0D0D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i="0" u="none" strike="noStrike" dirty="0" smtClean="0">
                          <a:solidFill>
                            <a:srgbClr val="0D0D0D"/>
                          </a:solidFill>
                          <a:latin typeface="Calibri"/>
                        </a:rPr>
                        <a:t>1.72</a:t>
                      </a:r>
                      <a:endParaRPr lang="tr-TR" sz="2800" b="0" i="0" u="none" strike="noStrike" dirty="0">
                        <a:solidFill>
                          <a:srgbClr val="0D0D0D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i="0" u="none" strike="noStrike" dirty="0" smtClean="0">
                          <a:solidFill>
                            <a:srgbClr val="0D0D0D"/>
                          </a:solidFill>
                          <a:latin typeface="Calibri"/>
                        </a:rPr>
                        <a:t>5.80</a:t>
                      </a:r>
                      <a:endParaRPr lang="tr-TR" sz="2800" b="0" i="0" u="none" strike="noStrike" dirty="0">
                        <a:solidFill>
                          <a:srgbClr val="0D0D0D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4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i="0" u="none" strike="noStrike" dirty="0" err="1">
                          <a:solidFill>
                            <a:srgbClr val="0D0D0D"/>
                          </a:solidFill>
                          <a:latin typeface="Calibri"/>
                        </a:rPr>
                        <a:t>Gold</a:t>
                      </a:r>
                      <a:endParaRPr lang="tr-TR" sz="2800" b="0" i="0" u="none" strike="noStrike" dirty="0">
                        <a:solidFill>
                          <a:srgbClr val="0D0D0D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i="0" u="none" strike="noStrike" dirty="0" smtClean="0">
                          <a:solidFill>
                            <a:srgbClr val="0D0D0D"/>
                          </a:solidFill>
                          <a:latin typeface="Calibri"/>
                        </a:rPr>
                        <a:t>2.44</a:t>
                      </a:r>
                      <a:endParaRPr lang="tr-TR" sz="2800" b="0" i="0" u="none" strike="noStrike" dirty="0">
                        <a:solidFill>
                          <a:srgbClr val="0D0D0D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i="0" u="none" strike="noStrike" dirty="0" smtClean="0">
                          <a:solidFill>
                            <a:srgbClr val="0D0D0D"/>
                          </a:solidFill>
                          <a:latin typeface="Calibri"/>
                        </a:rPr>
                        <a:t>4.10</a:t>
                      </a:r>
                      <a:endParaRPr lang="tr-TR" sz="2800" b="0" i="0" u="none" strike="noStrike" dirty="0">
                        <a:solidFill>
                          <a:srgbClr val="0D0D0D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4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i="0" u="none" strike="noStrike" dirty="0">
                          <a:solidFill>
                            <a:srgbClr val="0D0D0D"/>
                          </a:solidFill>
                          <a:latin typeface="Calibri"/>
                        </a:rPr>
                        <a:t>Aluminium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i="0" u="none" strike="noStrike" dirty="0" smtClean="0">
                          <a:solidFill>
                            <a:srgbClr val="0D0D0D"/>
                          </a:solidFill>
                          <a:latin typeface="Calibri"/>
                        </a:rPr>
                        <a:t>2.82</a:t>
                      </a:r>
                      <a:endParaRPr lang="tr-TR" sz="2800" b="0" i="0" u="none" strike="noStrike" dirty="0">
                        <a:solidFill>
                          <a:srgbClr val="0D0D0D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0" i="0" u="none" strike="noStrike" dirty="0" smtClean="0">
                          <a:solidFill>
                            <a:srgbClr val="0D0D0D"/>
                          </a:solidFill>
                          <a:latin typeface="Calibri"/>
                        </a:rPr>
                        <a:t>3.50</a:t>
                      </a:r>
                      <a:endParaRPr lang="tr-TR" sz="2800" b="0" i="0" u="none" strike="noStrike" dirty="0">
                        <a:solidFill>
                          <a:srgbClr val="0D0D0D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501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D0D0D"/>
                          </a:solidFill>
                          <a:latin typeface="Calibri"/>
                        </a:rPr>
                        <a:t>Where </a:t>
                      </a:r>
                      <a:r>
                        <a:rPr lang="en-US" sz="2000" b="1" i="0" u="none" strike="noStrike" dirty="0">
                          <a:solidFill>
                            <a:srgbClr val="0D0D0D"/>
                          </a:solidFill>
                          <a:latin typeface="Calibri"/>
                        </a:rPr>
                        <a:t>ρ</a:t>
                      </a:r>
                      <a:r>
                        <a:rPr lang="en-US" sz="2000" b="0" i="0" u="none" strike="noStrike" dirty="0">
                          <a:solidFill>
                            <a:srgbClr val="0D0D0D"/>
                          </a:solidFill>
                          <a:latin typeface="Calibri"/>
                        </a:rPr>
                        <a:t> is the Resistivity; </a:t>
                      </a:r>
                      <a:r>
                        <a:rPr lang="en-US" sz="2000" b="1" i="0" u="none" strike="noStrike" dirty="0">
                          <a:solidFill>
                            <a:srgbClr val="0D0D0D"/>
                          </a:solidFill>
                          <a:latin typeface="Calibri"/>
                        </a:rPr>
                        <a:t>σ</a:t>
                      </a:r>
                      <a:r>
                        <a:rPr lang="en-US" sz="2000" b="0" i="0" u="none" strike="noStrike" dirty="0">
                          <a:solidFill>
                            <a:srgbClr val="0D0D0D"/>
                          </a:solidFill>
                          <a:latin typeface="Calibri"/>
                        </a:rPr>
                        <a:t> is the Conductivity.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8 Dikdörtgen"/>
          <p:cNvSpPr/>
          <p:nvPr/>
        </p:nvSpPr>
        <p:spPr>
          <a:xfrm>
            <a:off x="1500166" y="500042"/>
            <a:ext cx="6072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Characteristics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Conductive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Metals</a:t>
            </a:r>
            <a:endParaRPr lang="en-US" sz="2800" dirty="0" smtClean="0"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9" name="8 Dikdörtgen"/>
          <p:cNvSpPr/>
          <p:nvPr/>
        </p:nvSpPr>
        <p:spPr>
          <a:xfrm>
            <a:off x="2214546" y="5786454"/>
            <a:ext cx="62865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smtClean="0"/>
              <a:t>Referred to as 100% IACS or International Annealed Copper</a:t>
            </a:r>
            <a:r>
              <a:rPr lang="tr-TR" sz="1200" dirty="0" smtClean="0"/>
              <a:t> </a:t>
            </a:r>
            <a:r>
              <a:rPr lang="en-US" sz="1200" dirty="0" smtClean="0"/>
              <a:t>Standard.</a:t>
            </a:r>
          </a:p>
        </p:txBody>
      </p:sp>
      <p:graphicFrame>
        <p:nvGraphicFramePr>
          <p:cNvPr id="17" name="16 Tablo"/>
          <p:cNvGraphicFramePr>
            <a:graphicFrameLocks noGrp="1"/>
          </p:cNvGraphicFramePr>
          <p:nvPr/>
        </p:nvGraphicFramePr>
        <p:xfrm>
          <a:off x="928662" y="1071546"/>
          <a:ext cx="7500991" cy="4729565"/>
        </p:xfrm>
        <a:graphic>
          <a:graphicData uri="http://schemas.openxmlformats.org/drawingml/2006/table">
            <a:tbl>
              <a:tblPr/>
              <a:tblGrid>
                <a:gridCol w="1883007"/>
                <a:gridCol w="1903207"/>
                <a:gridCol w="1857388"/>
                <a:gridCol w="1857389"/>
              </a:tblGrid>
              <a:tr h="57150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Pure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Metal </a:t>
                      </a:r>
                      <a:r>
                        <a:rPr lang="tr-TR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or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tr-TR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Conductor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Conductivity Percent IACS Volume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Basis</a:t>
                      </a:r>
                      <a:r>
                        <a:rPr lang="tr-TR" sz="16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Specific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Gravity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Conductivity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Percent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IACS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Weight Basis</a:t>
                      </a:r>
                      <a:r>
                        <a:rPr lang="tr-TR" sz="16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52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Pure Metal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74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Aluminum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64,90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213,70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4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Copper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103,10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8,93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102,60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4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Gold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84,10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19,32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38,70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4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Magnesium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38,70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1,74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197,70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4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Silver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108,40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10,49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91,90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4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Sodium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41,00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latin typeface="Tahoma"/>
                          <a:ea typeface="+mn-ea"/>
                          <a:cs typeface="+mn-cs"/>
                        </a:rPr>
                        <a:t>0,97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376,20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4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Titanium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4,10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4,51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8,10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751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Electrical Conductors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74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AA-1350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61,20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2,705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201.1</a:t>
                      </a:r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4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AA-8000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61,00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2,71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200.1</a:t>
                      </a:r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130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Copper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8,89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4050"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latin typeface="Tahoma"/>
                        </a:rPr>
                        <a:t>1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Con</a:t>
                      </a:r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d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Tahoma"/>
                        </a:rPr>
                        <a:t>uctivity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on a volume basis compares conductivities of metals for the same cross-sectional </a:t>
                      </a:r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 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area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and length.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5535"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latin typeface="Tahoma"/>
                        </a:rPr>
                        <a:t>2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Con</a:t>
                      </a:r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d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Tahoma"/>
                        </a:rPr>
                        <a:t>uctivity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on a weight basis compares conductivities of metals for the same weight.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9 Dikdörtgen"/>
          <p:cNvSpPr/>
          <p:nvPr/>
        </p:nvSpPr>
        <p:spPr>
          <a:xfrm>
            <a:off x="1500166" y="500042"/>
            <a:ext cx="6072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Characteristics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Conductive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Metals</a:t>
            </a:r>
            <a:endParaRPr lang="en-US" sz="2800" dirty="0" smtClean="0"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graphicFrame>
        <p:nvGraphicFramePr>
          <p:cNvPr id="12" name="11 Tablo"/>
          <p:cNvGraphicFramePr>
            <a:graphicFrameLocks noGrp="1"/>
          </p:cNvGraphicFramePr>
          <p:nvPr/>
        </p:nvGraphicFramePr>
        <p:xfrm>
          <a:off x="1000101" y="1285860"/>
          <a:ext cx="6929485" cy="4570409"/>
        </p:xfrm>
        <a:graphic>
          <a:graphicData uri="http://schemas.openxmlformats.org/drawingml/2006/table">
            <a:tbl>
              <a:tblPr/>
              <a:tblGrid>
                <a:gridCol w="3634016"/>
                <a:gridCol w="1169913"/>
                <a:gridCol w="2125556"/>
              </a:tblGrid>
              <a:tr h="329589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lang="tr-TR" sz="20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Conditions</a:t>
                      </a:r>
                      <a:endParaRPr lang="tr-T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Copper</a:t>
                      </a:r>
                      <a:endParaRPr lang="tr-T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Aluminium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22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lang="tr-TR" sz="20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Equal</a:t>
                      </a:r>
                      <a:r>
                        <a:rPr lang="tr-T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2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Cross</a:t>
                      </a:r>
                      <a:r>
                        <a:rPr lang="tr-T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tr-TR" sz="2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Section</a:t>
                      </a:r>
                      <a:endParaRPr lang="tr-T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22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*</a:t>
                      </a:r>
                      <a:r>
                        <a:rPr lang="tr-TR" sz="20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Weight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22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*</a:t>
                      </a:r>
                      <a:r>
                        <a:rPr lang="tr-TR" sz="20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Resistance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22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*</a:t>
                      </a:r>
                      <a:r>
                        <a:rPr lang="tr-TR" sz="20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Conductivity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0,625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589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*</a:t>
                      </a:r>
                      <a:r>
                        <a:rPr lang="tr-TR" sz="20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Current</a:t>
                      </a:r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Carrying</a:t>
                      </a:r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Capacity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22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lang="tr-TR" sz="20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Equal</a:t>
                      </a:r>
                      <a:r>
                        <a:rPr lang="tr-T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2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Conductivity</a:t>
                      </a:r>
                      <a:endParaRPr lang="tr-T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22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*</a:t>
                      </a:r>
                      <a:r>
                        <a:rPr lang="tr-TR" sz="20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Cross</a:t>
                      </a:r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tr-TR" sz="20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Section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22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*</a:t>
                      </a:r>
                      <a:r>
                        <a:rPr lang="tr-TR" sz="20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Diameter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402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*</a:t>
                      </a:r>
                      <a:r>
                        <a:rPr lang="tr-TR" sz="20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Weight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22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lang="tr-TR" sz="20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Equal</a:t>
                      </a:r>
                      <a:r>
                        <a:rPr lang="tr-T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2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Thermal</a:t>
                      </a:r>
                      <a:r>
                        <a:rPr lang="tr-T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2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Expansion</a:t>
                      </a:r>
                      <a:endParaRPr lang="tr-T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22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*</a:t>
                      </a:r>
                      <a:r>
                        <a:rPr lang="tr-TR" sz="20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Cross</a:t>
                      </a:r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tr-TR" sz="20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Section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22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*</a:t>
                      </a:r>
                      <a:r>
                        <a:rPr lang="tr-TR" sz="20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Diameter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589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*</a:t>
                      </a:r>
                      <a:r>
                        <a:rPr lang="tr-TR" sz="20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Weight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7 Dikdörtgen"/>
          <p:cNvSpPr/>
          <p:nvPr/>
        </p:nvSpPr>
        <p:spPr>
          <a:xfrm>
            <a:off x="1357289" y="500042"/>
            <a:ext cx="64294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Characteristics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Copper</a:t>
            </a:r>
            <a:endParaRPr lang="en-US" sz="2800" dirty="0" smtClean="0"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elman\Desktop\sahr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9" y="6010164"/>
            <a:ext cx="1785919" cy="727105"/>
          </a:xfrm>
          <a:prstGeom prst="rect">
            <a:avLst/>
          </a:prstGeom>
          <a:noFill/>
        </p:spPr>
      </p:pic>
      <p:sp>
        <p:nvSpPr>
          <p:cNvPr id="9" name="8 Dikdörtgen"/>
          <p:cNvSpPr/>
          <p:nvPr/>
        </p:nvSpPr>
        <p:spPr>
          <a:xfrm>
            <a:off x="1500166" y="1428736"/>
            <a:ext cx="614366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tr-TR" sz="2400" dirty="0" smtClean="0">
                <a:latin typeface="Calibri" pitchFamily="34" charset="0"/>
              </a:rPr>
              <a:t>Aluminium </a:t>
            </a:r>
            <a:r>
              <a:rPr lang="tr-TR" sz="2400" dirty="0" err="1" smtClean="0">
                <a:latin typeface="Calibri" pitchFamily="34" charset="0"/>
              </a:rPr>
              <a:t>Series</a:t>
            </a:r>
            <a:r>
              <a:rPr lang="tr-TR" sz="2400" dirty="0" smtClean="0">
                <a:latin typeface="Calibri" pitchFamily="34" charset="0"/>
              </a:rPr>
              <a:t> </a:t>
            </a:r>
            <a:r>
              <a:rPr lang="tr-TR" sz="2400" dirty="0" err="1" smtClean="0">
                <a:latin typeface="Calibri" pitchFamily="34" charset="0"/>
              </a:rPr>
              <a:t>Used</a:t>
            </a:r>
            <a:r>
              <a:rPr lang="tr-TR" sz="2400" dirty="0" smtClean="0">
                <a:latin typeface="Calibri" pitchFamily="34" charset="0"/>
              </a:rPr>
              <a:t> as </a:t>
            </a:r>
            <a:r>
              <a:rPr lang="tr-TR" sz="2400" dirty="0" err="1" smtClean="0">
                <a:latin typeface="Calibri" pitchFamily="34" charset="0"/>
              </a:rPr>
              <a:t>Electrical</a:t>
            </a:r>
            <a:r>
              <a:rPr lang="tr-TR" sz="2400" dirty="0" smtClean="0">
                <a:latin typeface="Calibri" pitchFamily="34" charset="0"/>
              </a:rPr>
              <a:t> </a:t>
            </a:r>
            <a:r>
              <a:rPr lang="tr-TR" sz="2400" dirty="0" err="1" smtClean="0">
                <a:latin typeface="Calibri" pitchFamily="34" charset="0"/>
              </a:rPr>
              <a:t>Conductor</a:t>
            </a:r>
            <a:endParaRPr lang="tr-TR" sz="24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r-TR" sz="1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dirty="0" smtClean="0"/>
              <a:t>-  1050, 1070,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dirty="0" smtClean="0"/>
              <a:t>-  1120,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dirty="0" smtClean="0"/>
              <a:t>-  1350, 1370,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dirty="0" smtClean="0"/>
              <a:t>-  5154,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dirty="0" smtClean="0"/>
              <a:t>-  6101, 6201,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dirty="0" smtClean="0"/>
              <a:t>-  8030, 8070, 8176</a:t>
            </a:r>
            <a:endParaRPr lang="en-US" sz="2400" dirty="0"/>
          </a:p>
        </p:txBody>
      </p:sp>
      <p:sp>
        <p:nvSpPr>
          <p:cNvPr id="14" name="13 Dikdörtgen"/>
          <p:cNvSpPr/>
          <p:nvPr/>
        </p:nvSpPr>
        <p:spPr>
          <a:xfrm>
            <a:off x="1357289" y="500042"/>
            <a:ext cx="64294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Characteristics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of Aluminium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tr-TR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8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Copper</a:t>
            </a:r>
            <a:endParaRPr lang="en-US" sz="2800" dirty="0" smtClean="0"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12627</TotalTime>
  <Words>3162</Words>
  <Application>Microsoft Office PowerPoint</Application>
  <PresentationFormat>Ekran Gösterisi (4:3)</PresentationFormat>
  <Paragraphs>953</Paragraphs>
  <Slides>55</Slides>
  <Notes>54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55</vt:i4>
      </vt:variant>
    </vt:vector>
  </HeadingPairs>
  <TitlesOfParts>
    <vt:vector size="56" baseType="lpstr">
      <vt:lpstr>Ofis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Slayt 52</vt:lpstr>
      <vt:lpstr>Slayt 53</vt:lpstr>
      <vt:lpstr>Slayt 54</vt:lpstr>
      <vt:lpstr>Slayt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Selman</dc:creator>
  <cp:lastModifiedBy>Selman</cp:lastModifiedBy>
  <cp:revision>1001</cp:revision>
  <dcterms:created xsi:type="dcterms:W3CDTF">2016-09-29T09:53:00Z</dcterms:created>
  <dcterms:modified xsi:type="dcterms:W3CDTF">2017-12-04T07:51:23Z</dcterms:modified>
</cp:coreProperties>
</file>